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71" r:id="rId2"/>
    <p:sldId id="272" r:id="rId3"/>
    <p:sldId id="274" r:id="rId4"/>
    <p:sldId id="273" r:id="rId5"/>
    <p:sldId id="284" r:id="rId6"/>
    <p:sldId id="275" r:id="rId7"/>
    <p:sldId id="283" r:id="rId8"/>
    <p:sldId id="282" r:id="rId9"/>
    <p:sldId id="281" r:id="rId10"/>
    <p:sldId id="280" r:id="rId11"/>
    <p:sldId id="279" r:id="rId12"/>
    <p:sldId id="278" r:id="rId13"/>
    <p:sldId id="277" r:id="rId14"/>
    <p:sldId id="286" r:id="rId15"/>
    <p:sldId id="285" r:id="rId16"/>
    <p:sldId id="385" r:id="rId17"/>
    <p:sldId id="386" r:id="rId18"/>
    <p:sldId id="387" r:id="rId19"/>
    <p:sldId id="388" r:id="rId20"/>
    <p:sldId id="303" r:id="rId21"/>
    <p:sldId id="288" r:id="rId22"/>
    <p:sldId id="289" r:id="rId23"/>
    <p:sldId id="290" r:id="rId24"/>
    <p:sldId id="262" r:id="rId25"/>
    <p:sldId id="266" r:id="rId26"/>
    <p:sldId id="267" r:id="rId27"/>
    <p:sldId id="256" r:id="rId28"/>
    <p:sldId id="268" r:id="rId29"/>
    <p:sldId id="257" r:id="rId30"/>
    <p:sldId id="269" r:id="rId31"/>
    <p:sldId id="270" r:id="rId32"/>
    <p:sldId id="298" r:id="rId33"/>
    <p:sldId id="258" r:id="rId34"/>
    <p:sldId id="389" r:id="rId35"/>
    <p:sldId id="382" r:id="rId36"/>
    <p:sldId id="384" r:id="rId37"/>
    <p:sldId id="383" r:id="rId38"/>
    <p:sldId id="348" r:id="rId39"/>
    <p:sldId id="349" r:id="rId40"/>
    <p:sldId id="354" r:id="rId41"/>
    <p:sldId id="373" r:id="rId42"/>
    <p:sldId id="370" r:id="rId43"/>
    <p:sldId id="371" r:id="rId44"/>
    <p:sldId id="379" r:id="rId45"/>
    <p:sldId id="377" r:id="rId46"/>
    <p:sldId id="378" r:id="rId47"/>
    <p:sldId id="376" r:id="rId48"/>
    <p:sldId id="367" r:id="rId49"/>
    <p:sldId id="381" r:id="rId50"/>
    <p:sldId id="333" r:id="rId51"/>
    <p:sldId id="304" r:id="rId5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新课标第一网" initials="xkb1.com"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0" d="100"/>
          <a:sy n="80" d="100"/>
        </p:scale>
        <p:origin x="-108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DC8759-EE6F-417C-AD0B-D86EE90A3FB6}" type="datetimeFigureOut">
              <a:rPr lang="zh-CN" altLang="en-US" smtClean="0"/>
              <a:pPr/>
              <a:t>2015/11/20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D08A6-9936-4FE2-878F-53D6351D0E0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BDC2B79-37E2-494B-B9E0-AA0AD64629C9}" type="datetimeFigureOut">
              <a:rPr lang="zh-CN" altLang="en-US" smtClean="0"/>
              <a:pPr/>
              <a:t>2015/11/20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B4AB81-8D66-4472-8892-2B6E01EADE9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pic>
        <p:nvPicPr>
          <p:cNvPr id="2" name="Picture 24" descr="E:\快盘2\卓之洪\管理\2014年秋\校园文化\新校园文化\梁才新标志.jpg"/>
          <p:cNvPicPr>
            <a:picLocks noChangeAspect="1" noChangeArrowheads="1"/>
          </p:cNvPicPr>
          <p:nvPr userDrawn="1"/>
        </p:nvPicPr>
        <p:blipFill>
          <a:blip r:embed="rId2" cstate="print"/>
          <a:srcRect/>
          <a:stretch>
            <a:fillRect/>
          </a:stretch>
        </p:blipFill>
        <p:spPr bwMode="auto">
          <a:xfrm>
            <a:off x="7858149" y="214291"/>
            <a:ext cx="923920" cy="923920"/>
          </a:xfrm>
          <a:prstGeom prst="ellipse">
            <a:avLst/>
          </a:prstGeom>
          <a:ln>
            <a:noFill/>
          </a:ln>
          <a:effectLst>
            <a:softEdge rad="112500"/>
          </a:effectLst>
        </p:spPr>
      </p:pic>
      <p:pic>
        <p:nvPicPr>
          <p:cNvPr id="3" name="Picture 4" descr="E:\快盘2\卓之洪\管理\2014年秋\校园文化\新校园文化\学校图案.jpg"/>
          <p:cNvPicPr>
            <a:picLocks noChangeAspect="1" noChangeArrowheads="1"/>
          </p:cNvPicPr>
          <p:nvPr userDrawn="1"/>
        </p:nvPicPr>
        <p:blipFill>
          <a:blip r:embed="rId3" cstate="print">
            <a:clrChange>
              <a:clrFrom>
                <a:srgbClr val="FFFFFF"/>
              </a:clrFrom>
              <a:clrTo>
                <a:srgbClr val="FFFFFF">
                  <a:alpha val="0"/>
                </a:srgbClr>
              </a:clrTo>
            </a:clrChange>
          </a:blip>
          <a:srcRect/>
          <a:stretch>
            <a:fillRect/>
          </a:stretch>
        </p:blipFill>
        <p:spPr bwMode="auto">
          <a:xfrm>
            <a:off x="5965825" y="4572000"/>
            <a:ext cx="3178175" cy="2286000"/>
          </a:xfrm>
          <a:prstGeom prst="rect">
            <a:avLst/>
          </a:prstGeom>
          <a:noFill/>
          <a:ln w="9525">
            <a:noFill/>
            <a:miter lim="800000"/>
            <a:headEnd/>
            <a:tailEnd/>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pic>
        <p:nvPicPr>
          <p:cNvPr id="2" name="Picture 24" descr="E:\快盘2\卓之洪\管理\2014年秋\校园文化\新校园文化\梁才新标志.jpg"/>
          <p:cNvPicPr>
            <a:picLocks noChangeAspect="1" noChangeArrowheads="1"/>
          </p:cNvPicPr>
          <p:nvPr userDrawn="1"/>
        </p:nvPicPr>
        <p:blipFill>
          <a:blip r:embed="rId2" cstate="print"/>
          <a:srcRect/>
          <a:stretch>
            <a:fillRect/>
          </a:stretch>
        </p:blipFill>
        <p:spPr bwMode="auto">
          <a:xfrm>
            <a:off x="7858149" y="214291"/>
            <a:ext cx="923920" cy="923920"/>
          </a:xfrm>
          <a:prstGeom prst="ellipse">
            <a:avLst/>
          </a:prstGeom>
          <a:ln>
            <a:noFill/>
          </a:ln>
          <a:effectLst>
            <a:softEdge rad="112500"/>
          </a:effectLst>
        </p:spPr>
      </p:pic>
      <p:pic>
        <p:nvPicPr>
          <p:cNvPr id="3" name="Picture 4" descr="E:\快盘2\卓之洪\管理\2014年秋\校园文化\新校园文化\学校图案.jpg"/>
          <p:cNvPicPr>
            <a:picLocks noChangeAspect="1" noChangeArrowheads="1"/>
          </p:cNvPicPr>
          <p:nvPr userDrawn="1"/>
        </p:nvPicPr>
        <p:blipFill>
          <a:blip r:embed="rId3" cstate="print">
            <a:clrChange>
              <a:clrFrom>
                <a:srgbClr val="FFFFFF"/>
              </a:clrFrom>
              <a:clrTo>
                <a:srgbClr val="FFFFFF">
                  <a:alpha val="0"/>
                </a:srgbClr>
              </a:clrTo>
            </a:clrChange>
          </a:blip>
          <a:srcRect/>
          <a:stretch>
            <a:fillRect/>
          </a:stretch>
        </p:blipFill>
        <p:spPr bwMode="auto">
          <a:xfrm>
            <a:off x="5965825" y="4572000"/>
            <a:ext cx="3178175" cy="2286000"/>
          </a:xfrm>
          <a:prstGeom prst="rect">
            <a:avLst/>
          </a:prstGeom>
          <a:noFill/>
          <a:ln w="9525">
            <a:noFill/>
            <a:miter lim="800000"/>
            <a:headEnd/>
            <a:tailEnd/>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pic>
        <p:nvPicPr>
          <p:cNvPr id="2" name="Picture 24" descr="E:\快盘2\卓之洪\管理\2014年秋\校园文化\新校园文化\梁才新标志.jpg"/>
          <p:cNvPicPr>
            <a:picLocks noChangeAspect="1" noChangeArrowheads="1"/>
          </p:cNvPicPr>
          <p:nvPr userDrawn="1"/>
        </p:nvPicPr>
        <p:blipFill>
          <a:blip r:embed="rId2" cstate="print"/>
          <a:srcRect/>
          <a:stretch>
            <a:fillRect/>
          </a:stretch>
        </p:blipFill>
        <p:spPr bwMode="auto">
          <a:xfrm>
            <a:off x="7858149" y="214291"/>
            <a:ext cx="923920" cy="923920"/>
          </a:xfrm>
          <a:prstGeom prst="ellipse">
            <a:avLst/>
          </a:prstGeom>
          <a:ln>
            <a:noFill/>
          </a:ln>
          <a:effectLst>
            <a:softEdge rad="112500"/>
          </a:effectLst>
        </p:spPr>
      </p:pic>
      <p:pic>
        <p:nvPicPr>
          <p:cNvPr id="3" name="Picture 4" descr="E:\快盘2\卓之洪\管理\2014年秋\校园文化\新校园文化\学校图案.jpg"/>
          <p:cNvPicPr>
            <a:picLocks noChangeAspect="1" noChangeArrowheads="1"/>
          </p:cNvPicPr>
          <p:nvPr userDrawn="1"/>
        </p:nvPicPr>
        <p:blipFill>
          <a:blip r:embed="rId3" cstate="print">
            <a:clrChange>
              <a:clrFrom>
                <a:srgbClr val="FFFFFF"/>
              </a:clrFrom>
              <a:clrTo>
                <a:srgbClr val="FFFFFF">
                  <a:alpha val="0"/>
                </a:srgbClr>
              </a:clrTo>
            </a:clrChange>
          </a:blip>
          <a:srcRect/>
          <a:stretch>
            <a:fillRect/>
          </a:stretch>
        </p:blipFill>
        <p:spPr bwMode="auto">
          <a:xfrm>
            <a:off x="5965825" y="4572000"/>
            <a:ext cx="3178175" cy="2286000"/>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DC2B79-37E2-494B-B9E0-AA0AD64629C9}" type="datetimeFigureOut">
              <a:rPr lang="zh-CN" altLang="en-US" smtClean="0"/>
              <a:pPr/>
              <a:t>2015/11/20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B4AB81-8D66-4472-8892-2B6E01EADE9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hyperlink" Target="&#30456;&#20876;16.mp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31607;&#23376;&#20804;&#24351;%20-%20&#29238;&#20146;%20-%20Mv&#29256;.mkv" TargetMode="External"/><Relationship Id="rId2" Type="http://schemas.openxmlformats.org/officeDocument/2006/relationships/image" Target="../media/image33.jpeg"/><Relationship Id="rId1" Type="http://schemas.openxmlformats.org/officeDocument/2006/relationships/slideLayout" Target="../slideLayouts/slideLayout12.xml"/><Relationship Id="rId5" Type="http://schemas.openxmlformats.org/officeDocument/2006/relationships/hyperlink" Target="../&#23478;&#38271;&#20250;/&#24863;&#24681;&#30340;&#24515;.mp3" TargetMode="External"/><Relationship Id="rId4" Type="http://schemas.openxmlformats.org/officeDocument/2006/relationships/hyperlink" Target="1447902667146.mp4" TargetMode="External"/></Relationships>
</file>

<file path=ppt/slides/_rels/slide36.xml.rels><?xml version="1.0" encoding="UTF-8" standalone="yes"?>
<Relationships xmlns="http://schemas.openxmlformats.org/package/2006/relationships"><Relationship Id="rId2" Type="http://schemas.openxmlformats.org/officeDocument/2006/relationships/hyperlink" Target="../&#23478;&#38271;&#20250;/&#32431;&#38899;&#20048;-&#20877;&#35265;&#35686;&#23519;.mp3" TargetMode="Externa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7.xml"/><Relationship Id="rId1" Type="http://schemas.openxmlformats.org/officeDocument/2006/relationships/audio" Target="file:///C:\Users\Administrator\Desktop\&#25026;&#20320;.mp3" TargetMode="Externa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admin\Desktop\幻灯片的图片\图片6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170" name="Text Box 3"/>
          <p:cNvSpPr txBox="1">
            <a:spLocks noChangeArrowheads="1"/>
          </p:cNvSpPr>
          <p:nvPr/>
        </p:nvSpPr>
        <p:spPr bwMode="auto">
          <a:xfrm>
            <a:off x="2955271" y="5430838"/>
            <a:ext cx="185460" cy="457200"/>
          </a:xfrm>
          <a:prstGeom prst="rect">
            <a:avLst/>
          </a:prstGeom>
          <a:noFill/>
          <a:ln w="9525">
            <a:noFill/>
            <a:miter lim="800000"/>
            <a:headEnd/>
            <a:tailEnd/>
          </a:ln>
        </p:spPr>
        <p:txBody>
          <a:bodyPr wrap="none">
            <a:spAutoFit/>
          </a:bodyPr>
          <a:lstStyle/>
          <a:p>
            <a:endParaRPr lang="zh-CN" altLang="en-US" sz="2400" b="1">
              <a:latin typeface="Verdana" pitchFamily="34" charset="0"/>
            </a:endParaRPr>
          </a:p>
        </p:txBody>
      </p:sp>
      <p:sp>
        <p:nvSpPr>
          <p:cNvPr id="7171" name="Text Box 4"/>
          <p:cNvSpPr txBox="1">
            <a:spLocks noChangeArrowheads="1"/>
          </p:cNvSpPr>
          <p:nvPr/>
        </p:nvSpPr>
        <p:spPr bwMode="auto">
          <a:xfrm>
            <a:off x="5928011" y="5507038"/>
            <a:ext cx="1920455" cy="457200"/>
          </a:xfrm>
          <a:prstGeom prst="rect">
            <a:avLst/>
          </a:prstGeom>
          <a:noFill/>
          <a:ln w="9525">
            <a:noFill/>
            <a:miter lim="800000"/>
            <a:headEnd/>
            <a:tailEnd/>
          </a:ln>
        </p:spPr>
        <p:txBody>
          <a:bodyPr>
            <a:spAutoFit/>
          </a:bodyPr>
          <a:lstStyle/>
          <a:p>
            <a:endParaRPr lang="zh-CN" altLang="en-US" sz="2400" b="1">
              <a:latin typeface="Verdana" pitchFamily="34" charset="0"/>
            </a:endParaRPr>
          </a:p>
        </p:txBody>
      </p:sp>
      <p:sp>
        <p:nvSpPr>
          <p:cNvPr id="7172" name="Text Box 5"/>
          <p:cNvSpPr txBox="1">
            <a:spLocks noChangeArrowheads="1"/>
          </p:cNvSpPr>
          <p:nvPr/>
        </p:nvSpPr>
        <p:spPr bwMode="auto">
          <a:xfrm>
            <a:off x="2443238" y="4267200"/>
            <a:ext cx="4838095" cy="762000"/>
          </a:xfrm>
          <a:prstGeom prst="rect">
            <a:avLst/>
          </a:prstGeom>
          <a:noFill/>
          <a:ln w="9525">
            <a:noFill/>
            <a:miter lim="800000"/>
            <a:headEnd/>
            <a:tailEnd/>
          </a:ln>
        </p:spPr>
        <p:txBody>
          <a:bodyPr>
            <a:spAutoFit/>
          </a:bodyPr>
          <a:lstStyle/>
          <a:p>
            <a:pPr>
              <a:spcBef>
                <a:spcPct val="50000"/>
              </a:spcBef>
            </a:pPr>
            <a:r>
              <a:rPr lang="zh-CN" altLang="en-US" sz="3600" b="1" dirty="0">
                <a:solidFill>
                  <a:srgbClr val="960E32"/>
                </a:solidFill>
                <a:latin typeface="华文行楷" pitchFamily="2" charset="-122"/>
                <a:ea typeface="华文行楷" pitchFamily="2" charset="-122"/>
              </a:rPr>
              <a:t> </a:t>
            </a:r>
            <a:r>
              <a:rPr lang="en-US" altLang="zh-CN" sz="4400" b="1" dirty="0" smtClean="0">
                <a:solidFill>
                  <a:srgbClr val="960E32"/>
                </a:solidFill>
                <a:latin typeface="黑体" pitchFamily="49" charset="-122"/>
                <a:ea typeface="黑体" pitchFamily="49" charset="-122"/>
              </a:rPr>
              <a:t>2018</a:t>
            </a:r>
            <a:r>
              <a:rPr lang="zh-CN" altLang="en-US" sz="4400" b="1" dirty="0" smtClean="0">
                <a:solidFill>
                  <a:srgbClr val="960E32"/>
                </a:solidFill>
                <a:latin typeface="黑体" pitchFamily="49" charset="-122"/>
                <a:ea typeface="黑体" pitchFamily="49" charset="-122"/>
              </a:rPr>
              <a:t>级六班</a:t>
            </a:r>
            <a:r>
              <a:rPr lang="zh-CN" altLang="en-US" sz="4400" b="1" dirty="0">
                <a:solidFill>
                  <a:srgbClr val="960E32"/>
                </a:solidFill>
                <a:latin typeface="黑体" pitchFamily="49" charset="-122"/>
                <a:ea typeface="黑体" pitchFamily="49" charset="-122"/>
              </a:rPr>
              <a:t>家长会</a:t>
            </a:r>
          </a:p>
        </p:txBody>
      </p:sp>
      <p:sp>
        <p:nvSpPr>
          <p:cNvPr id="7173" name="Text Box 6"/>
          <p:cNvSpPr txBox="1">
            <a:spLocks noChangeArrowheads="1"/>
          </p:cNvSpPr>
          <p:nvPr/>
        </p:nvSpPr>
        <p:spPr bwMode="auto">
          <a:xfrm>
            <a:off x="4784339" y="5354638"/>
            <a:ext cx="184117" cy="457200"/>
          </a:xfrm>
          <a:prstGeom prst="rect">
            <a:avLst/>
          </a:prstGeom>
          <a:noFill/>
          <a:ln w="9525">
            <a:noFill/>
            <a:miter lim="800000"/>
            <a:headEnd/>
            <a:tailEnd/>
          </a:ln>
        </p:spPr>
        <p:txBody>
          <a:bodyPr wrap="none">
            <a:spAutoFit/>
          </a:bodyPr>
          <a:lstStyle/>
          <a:p>
            <a:endParaRPr lang="zh-CN" altLang="en-US" sz="2400" b="1">
              <a:latin typeface="Verdana" pitchFamily="34" charset="0"/>
            </a:endParaRPr>
          </a:p>
        </p:txBody>
      </p:sp>
      <p:sp>
        <p:nvSpPr>
          <p:cNvPr id="7174" name="WordArt 7"/>
          <p:cNvSpPr>
            <a:spLocks noChangeArrowheads="1" noChangeShapeType="1" noTextEdit="1"/>
          </p:cNvSpPr>
          <p:nvPr/>
        </p:nvSpPr>
        <p:spPr bwMode="auto">
          <a:xfrm>
            <a:off x="857224" y="2428868"/>
            <a:ext cx="7771862" cy="3657600"/>
          </a:xfrm>
          <a:prstGeom prst="rect">
            <a:avLst/>
          </a:prstGeom>
        </p:spPr>
        <p:txBody>
          <a:bodyPr spcFirstLastPara="1" wrap="none" fromWordArt="1">
            <a:prstTxWarp prst="textArchUp">
              <a:avLst>
                <a:gd name="adj" fmla="val 10800004"/>
              </a:avLst>
            </a:prstTxWarp>
          </a:bodyPr>
          <a:lstStyle/>
          <a:p>
            <a:pPr algn="ctr"/>
            <a:r>
              <a:rPr lang="zh-CN" altLang="en-US" sz="3600" b="1" kern="10" dirty="0">
                <a:ln w="12700">
                  <a:solidFill>
                    <a:srgbClr val="EAEAEA"/>
                  </a:solidFill>
                  <a:round/>
                  <a:headEnd/>
                  <a:tailEnd/>
                </a:ln>
                <a:gradFill rotWithShape="1">
                  <a:gsLst>
                    <a:gs pos="0">
                      <a:srgbClr val="FF00FF"/>
                    </a:gs>
                    <a:gs pos="100000">
                      <a:srgbClr val="0000FF"/>
                    </a:gs>
                  </a:gsLst>
                  <a:lin ang="5400000" scaled="1"/>
                </a:gradFill>
                <a:effectLst>
                  <a:outerShdw dist="35921" dir="2700000" sy="50000" kx="2115830" algn="bl" rotWithShape="0">
                    <a:srgbClr val="C0C0C0"/>
                  </a:outerShdw>
                </a:effectLst>
                <a:latin typeface="黑体"/>
                <a:ea typeface="黑体"/>
              </a:rPr>
              <a:t>热烈欢迎各位家长</a:t>
            </a:r>
          </a:p>
        </p:txBody>
      </p:sp>
      <p:sp>
        <p:nvSpPr>
          <p:cNvPr id="7176" name="Text Box 9"/>
          <p:cNvSpPr txBox="1">
            <a:spLocks noChangeArrowheads="1"/>
          </p:cNvSpPr>
          <p:nvPr/>
        </p:nvSpPr>
        <p:spPr bwMode="auto">
          <a:xfrm>
            <a:off x="5000629" y="5929331"/>
            <a:ext cx="3828896" cy="646331"/>
          </a:xfrm>
          <a:prstGeom prst="rect">
            <a:avLst/>
          </a:prstGeom>
          <a:noFill/>
          <a:ln w="9525">
            <a:noFill/>
            <a:miter lim="800000"/>
            <a:headEnd/>
            <a:tailEnd/>
          </a:ln>
        </p:spPr>
        <p:txBody>
          <a:bodyPr wrap="square">
            <a:spAutoFit/>
          </a:bodyPr>
          <a:lstStyle/>
          <a:p>
            <a:pPr>
              <a:spcBef>
                <a:spcPct val="50000"/>
              </a:spcBef>
            </a:pPr>
            <a:r>
              <a:rPr lang="zh-CN" altLang="en-US" sz="3600" b="1" dirty="0">
                <a:latin typeface="黑体" pitchFamily="49" charset="-122"/>
                <a:ea typeface="黑体" pitchFamily="49" charset="-122"/>
              </a:rPr>
              <a:t>（</a:t>
            </a:r>
            <a:r>
              <a:rPr lang="en-US" altLang="zh-CN" sz="3600" b="1" dirty="0" smtClean="0">
                <a:latin typeface="黑体" pitchFamily="49" charset="-122"/>
                <a:ea typeface="黑体" pitchFamily="49" charset="-122"/>
              </a:rPr>
              <a:t>2015.11.20</a:t>
            </a:r>
            <a:r>
              <a:rPr lang="zh-CN" altLang="en-US" sz="3600" b="1" dirty="0" smtClean="0">
                <a:latin typeface="黑体" pitchFamily="49" charset="-122"/>
                <a:ea typeface="黑体" pitchFamily="49" charset="-122"/>
              </a:rPr>
              <a:t>）</a:t>
            </a:r>
            <a:endParaRPr lang="zh-CN" altLang="en-US" sz="3600" b="1" dirty="0">
              <a:latin typeface="黑体" pitchFamily="49" charset="-122"/>
              <a:ea typeface="黑体" pitchFamily="49" charset="-122"/>
            </a:endParaRPr>
          </a:p>
        </p:txBody>
      </p:sp>
      <p:sp>
        <p:nvSpPr>
          <p:cNvPr id="7177" name="Text Box 5"/>
          <p:cNvSpPr txBox="1">
            <a:spLocks noChangeArrowheads="1"/>
          </p:cNvSpPr>
          <p:nvPr/>
        </p:nvSpPr>
        <p:spPr bwMode="auto">
          <a:xfrm>
            <a:off x="4959047" y="5334000"/>
            <a:ext cx="4184953" cy="646331"/>
          </a:xfrm>
          <a:prstGeom prst="rect">
            <a:avLst/>
          </a:prstGeom>
          <a:noFill/>
          <a:ln w="9525">
            <a:noFill/>
            <a:miter lim="800000"/>
            <a:headEnd/>
            <a:tailEnd/>
          </a:ln>
        </p:spPr>
        <p:txBody>
          <a:bodyPr wrap="square">
            <a:spAutoFit/>
          </a:bodyPr>
          <a:lstStyle/>
          <a:p>
            <a:pPr>
              <a:spcBef>
                <a:spcPct val="50000"/>
              </a:spcBef>
            </a:pPr>
            <a:r>
              <a:rPr lang="zh-CN" altLang="en-US" sz="3600" b="1" dirty="0">
                <a:solidFill>
                  <a:srgbClr val="960E32"/>
                </a:solidFill>
                <a:latin typeface="华文行楷" pitchFamily="2" charset="-122"/>
                <a:ea typeface="华文行楷" pitchFamily="2" charset="-122"/>
              </a:rPr>
              <a:t> </a:t>
            </a:r>
            <a:r>
              <a:rPr lang="en-US" altLang="zh-CN" sz="2800" b="1" dirty="0">
                <a:solidFill>
                  <a:srgbClr val="960E32"/>
                </a:solidFill>
                <a:latin typeface="黑体" pitchFamily="49" charset="-122"/>
                <a:ea typeface="黑体" pitchFamily="49" charset="-122"/>
              </a:rPr>
              <a:t>——</a:t>
            </a:r>
            <a:r>
              <a:rPr lang="zh-CN" altLang="en-US" sz="2800" b="1" dirty="0">
                <a:solidFill>
                  <a:srgbClr val="960E32"/>
                </a:solidFill>
                <a:latin typeface="黑体" pitchFamily="49" charset="-122"/>
                <a:ea typeface="黑体" pitchFamily="49" charset="-122"/>
              </a:rPr>
              <a:t>班主任</a:t>
            </a:r>
            <a:r>
              <a:rPr lang="zh-CN" altLang="en-US" sz="2800" b="1" dirty="0" smtClean="0">
                <a:solidFill>
                  <a:srgbClr val="960E32"/>
                </a:solidFill>
                <a:latin typeface="黑体" pitchFamily="49" charset="-122"/>
                <a:ea typeface="黑体" pitchFamily="49" charset="-122"/>
              </a:rPr>
              <a:t>：李华英</a:t>
            </a:r>
            <a:endParaRPr lang="zh-CN" altLang="en-US" sz="2800" b="1" dirty="0">
              <a:solidFill>
                <a:srgbClr val="960E32"/>
              </a:solidFill>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D:\图片库\图片3.jpg"/>
          <p:cNvPicPr>
            <a:picLocks noChangeAspect="1" noChangeArrowheads="1"/>
          </p:cNvPicPr>
          <p:nvPr/>
        </p:nvPicPr>
        <p:blipFill>
          <a:blip r:embed="rId2"/>
          <a:srcRect/>
          <a:stretch>
            <a:fillRect/>
          </a:stretch>
        </p:blipFill>
        <p:spPr bwMode="auto">
          <a:xfrm>
            <a:off x="762000" y="1890713"/>
            <a:ext cx="7620000" cy="3076575"/>
          </a:xfrm>
          <a:prstGeom prst="rect">
            <a:avLst/>
          </a:prstGeom>
          <a:noFill/>
          <a:ln w="9525">
            <a:noFill/>
            <a:miter lim="800000"/>
            <a:headEnd/>
            <a:tailEnd/>
          </a:ln>
        </p:spPr>
      </p:pic>
      <p:sp>
        <p:nvSpPr>
          <p:cNvPr id="3075" name="Rectangle 2"/>
          <p:cNvSpPr>
            <a:spLocks noGrp="1" noChangeArrowheads="1"/>
          </p:cNvSpPr>
          <p:nvPr>
            <p:ph type="title" idx="4294967295"/>
          </p:nvPr>
        </p:nvSpPr>
        <p:spPr/>
        <p:txBody>
          <a:bodyPr anchor="b"/>
          <a:lstStyle/>
          <a:p>
            <a:pPr eaLnBrk="1" hangingPunct="1"/>
            <a:endParaRPr lang="zh-CN" altLang="zh-CN" smtClean="0"/>
          </a:p>
        </p:txBody>
      </p:sp>
      <p:sp>
        <p:nvSpPr>
          <p:cNvPr id="3076" name="Rectangle 3"/>
          <p:cNvSpPr>
            <a:spLocks noGrp="1" noChangeArrowheads="1"/>
          </p:cNvSpPr>
          <p:nvPr>
            <p:ph type="body" idx="4294967295"/>
          </p:nvPr>
        </p:nvSpPr>
        <p:spPr/>
        <p:txBody>
          <a:bodyPr/>
          <a:lstStyle/>
          <a:p>
            <a:pPr eaLnBrk="1" hangingPunct="1"/>
            <a:endParaRPr lang="zh-CN" altLang="zh-CN" smtClean="0"/>
          </a:p>
        </p:txBody>
      </p:sp>
      <p:pic>
        <p:nvPicPr>
          <p:cNvPr id="3077" name="Picture 4" descr="图片3"/>
          <p:cNvPicPr>
            <a:picLocks noChangeAspect="1" noChangeArrowheads="1"/>
          </p:cNvPicPr>
          <p:nvPr/>
        </p:nvPicPr>
        <p:blipFill>
          <a:blip r:embed="rId3"/>
          <a:srcRect/>
          <a:stretch>
            <a:fillRect/>
          </a:stretch>
        </p:blipFill>
        <p:spPr bwMode="auto">
          <a:xfrm>
            <a:off x="0" y="-169863"/>
            <a:ext cx="9144000" cy="7027863"/>
          </a:xfrm>
          <a:prstGeom prst="rect">
            <a:avLst/>
          </a:prstGeom>
          <a:noFill/>
          <a:ln w="9525">
            <a:noFill/>
            <a:miter lim="800000"/>
            <a:headEnd/>
            <a:tailEnd/>
          </a:ln>
        </p:spPr>
      </p:pic>
      <p:sp>
        <p:nvSpPr>
          <p:cNvPr id="3078" name="Rectangle 5"/>
          <p:cNvSpPr>
            <a:spLocks noChangeArrowheads="1"/>
          </p:cNvSpPr>
          <p:nvPr/>
        </p:nvSpPr>
        <p:spPr bwMode="auto">
          <a:xfrm>
            <a:off x="323850" y="260350"/>
            <a:ext cx="8064500" cy="6021388"/>
          </a:xfrm>
          <a:prstGeom prst="rect">
            <a:avLst/>
          </a:prstGeom>
          <a:noFill/>
          <a:ln w="9525">
            <a:noFill/>
            <a:miter lim="800000"/>
            <a:headEnd/>
            <a:tailEnd/>
          </a:ln>
        </p:spPr>
        <p:txBody>
          <a:bodyPr/>
          <a:lstStyle/>
          <a:p>
            <a:pPr marL="342900" indent="-342900">
              <a:lnSpc>
                <a:spcPct val="80000"/>
              </a:lnSpc>
              <a:spcBef>
                <a:spcPct val="20000"/>
              </a:spcBef>
            </a:pPr>
            <a:endParaRPr lang="zh-CN" altLang="zh-CN" sz="3600" b="1">
              <a:latin typeface="Comic Sans MS" pitchFamily="66" charset="0"/>
            </a:endParaRPr>
          </a:p>
        </p:txBody>
      </p:sp>
      <p:sp>
        <p:nvSpPr>
          <p:cNvPr id="7" name="Rectangle 3"/>
          <p:cNvSpPr>
            <a:spLocks noChangeArrowheads="1"/>
          </p:cNvSpPr>
          <p:nvPr/>
        </p:nvSpPr>
        <p:spPr bwMode="auto">
          <a:xfrm>
            <a:off x="460375" y="333375"/>
            <a:ext cx="4289425" cy="808038"/>
          </a:xfrm>
          <a:prstGeom prst="rect">
            <a:avLst/>
          </a:prstGeom>
          <a:noFill/>
          <a:ln>
            <a:noFill/>
          </a:ln>
          <a:effectLst/>
          <a:extLst>
            <a:ext uri="{909E8E84-426E-40DD-AFC4-6F175D3DCCD1}"/>
            <a:ext uri="{91240B29-F687-4F45-9708-019B960494DF}"/>
            <a:ext uri="{AF507438-7753-43E0-B8FC-AC1667EBCBE1}"/>
          </a:extLst>
        </p:spPr>
        <p:txBody>
          <a:bodyPr wrap="none">
            <a:spAutoFit/>
          </a:bodyPr>
          <a:lstStyle/>
          <a:p>
            <a:pPr algn="ctr">
              <a:lnSpc>
                <a:spcPct val="125000"/>
              </a:lnSpc>
              <a:defRPr/>
            </a:pPr>
            <a:r>
              <a:rPr lang="zh-CN" altLang="en-US" sz="4000" dirty="0">
                <a:solidFill>
                  <a:schemeClr val="tx2">
                    <a:lumMod val="75000"/>
                  </a:schemeClr>
                </a:solidFill>
                <a:latin typeface="华文琥珀" pitchFamily="2" charset="-122"/>
                <a:ea typeface="华文琥珀" pitchFamily="2" charset="-122"/>
              </a:rPr>
              <a:t>尊敬的各位家长：</a:t>
            </a:r>
          </a:p>
        </p:txBody>
      </p:sp>
      <p:sp>
        <p:nvSpPr>
          <p:cNvPr id="3080" name="TextBox 1"/>
          <p:cNvSpPr txBox="1">
            <a:spLocks noChangeArrowheads="1"/>
          </p:cNvSpPr>
          <p:nvPr/>
        </p:nvSpPr>
        <p:spPr bwMode="auto">
          <a:xfrm>
            <a:off x="827088" y="1203325"/>
            <a:ext cx="7416800" cy="3539430"/>
          </a:xfrm>
          <a:prstGeom prst="rect">
            <a:avLst/>
          </a:prstGeom>
          <a:noFill/>
          <a:ln w="9525">
            <a:noFill/>
            <a:miter lim="800000"/>
            <a:headEnd/>
            <a:tailEnd/>
          </a:ln>
        </p:spPr>
        <p:txBody>
          <a:bodyPr>
            <a:spAutoFit/>
          </a:bodyPr>
          <a:lstStyle/>
          <a:p>
            <a:pPr indent="131763"/>
            <a:r>
              <a:rPr lang="zh-CN" altLang="en-US" sz="2800" b="1" dirty="0">
                <a:solidFill>
                  <a:srgbClr val="FF6666"/>
                </a:solidFill>
                <a:latin typeface="楷体_GB2312" pitchFamily="49" charset="-122"/>
                <a:ea typeface="楷体_GB2312" pitchFamily="49" charset="-122"/>
              </a:rPr>
              <a:t>    </a:t>
            </a:r>
            <a:r>
              <a:rPr lang="zh-CN" altLang="en-US" sz="2800" b="1" dirty="0">
                <a:latin typeface="楷体_GB2312" pitchFamily="49" charset="-122"/>
                <a:ea typeface="楷体_GB2312" pitchFamily="49" charset="-122"/>
              </a:rPr>
              <a:t>您</a:t>
            </a:r>
            <a:r>
              <a:rPr lang="zh-CN" altLang="en-US" sz="2800" b="1" dirty="0" smtClean="0">
                <a:latin typeface="楷体_GB2312" pitchFamily="49" charset="-122"/>
                <a:ea typeface="楷体_GB2312" pitchFamily="49" charset="-122"/>
              </a:rPr>
              <a:t>们</a:t>
            </a:r>
            <a:r>
              <a:rPr lang="zh-CN" altLang="en-US" sz="2800" b="1" dirty="0">
                <a:latin typeface="楷体_GB2312" pitchFamily="49" charset="-122"/>
                <a:ea typeface="楷体_GB2312" pitchFamily="49" charset="-122"/>
              </a:rPr>
              <a:t>好，首先感谢您们在百忙之中抽空来参加今天的家长会，协助并参与我们的教育教学工作。教育是双向的，必须家庭和学校积极配合才可能取得成效。在此,我</a:t>
            </a:r>
            <a:r>
              <a:rPr lang="zh-CN" altLang="en-US" sz="2800" b="1" dirty="0" smtClean="0">
                <a:latin typeface="楷体_GB2312" pitchFamily="49" charset="-122"/>
                <a:ea typeface="楷体_GB2312" pitchFamily="49" charset="-122"/>
              </a:rPr>
              <a:t>代表</a:t>
            </a:r>
            <a:r>
              <a:rPr lang="en-US" altLang="zh-CN" sz="2800" b="1" dirty="0" smtClean="0">
                <a:latin typeface="楷体_GB2312" pitchFamily="49" charset="-122"/>
                <a:ea typeface="楷体_GB2312" pitchFamily="49" charset="-122"/>
              </a:rPr>
              <a:t>6</a:t>
            </a:r>
            <a:r>
              <a:rPr lang="zh-CN" altLang="en-US" sz="2800" b="1" dirty="0" smtClean="0">
                <a:latin typeface="楷体_GB2312" pitchFamily="49" charset="-122"/>
                <a:ea typeface="楷体_GB2312" pitchFamily="49" charset="-122"/>
              </a:rPr>
              <a:t>班</a:t>
            </a:r>
            <a:r>
              <a:rPr lang="zh-CN" altLang="en-US" sz="2800" b="1" dirty="0">
                <a:latin typeface="楷体_GB2312" pitchFamily="49" charset="-122"/>
                <a:ea typeface="楷体_GB2312" pitchFamily="49" charset="-122"/>
              </a:rPr>
              <a:t>所有的学生和任课老师对在座的家长表示衷心的感谢!感谢您们对我们工作的支持与关心！</a:t>
            </a:r>
          </a:p>
          <a:p>
            <a:pPr indent="131763"/>
            <a:r>
              <a:rPr lang="zh-CN" altLang="en-US" sz="2800" b="1" dirty="0">
                <a:latin typeface="楷体_GB2312" pitchFamily="49" charset="-122"/>
                <a:ea typeface="楷体_GB2312" pitchFamily="49" charset="-122"/>
              </a:rPr>
              <a:t> </a:t>
            </a:r>
            <a:r>
              <a:rPr lang="zh-CN" altLang="en-US" sz="2800" b="1" dirty="0" smtClean="0">
                <a:latin typeface="楷体_GB2312" pitchFamily="49" charset="-122"/>
                <a:ea typeface="楷体_GB2312" pitchFamily="49" charset="-122"/>
              </a:rPr>
              <a:t>   希望</a:t>
            </a:r>
            <a:r>
              <a:rPr lang="zh-CN" altLang="en-US" sz="2800" b="1" dirty="0">
                <a:latin typeface="楷体_GB2312" pitchFamily="49" charset="-122"/>
                <a:ea typeface="楷体_GB2312" pitchFamily="49" charset="-122"/>
              </a:rPr>
              <a:t>在我们的相互配合下，孩子们能得到全面的发展和提高。</a:t>
            </a:r>
          </a:p>
        </p:txBody>
      </p:sp>
      <p:sp>
        <p:nvSpPr>
          <p:cNvPr id="9" name="Text Box 5"/>
          <p:cNvSpPr txBox="1">
            <a:spLocks noChangeArrowheads="1"/>
          </p:cNvSpPr>
          <p:nvPr/>
        </p:nvSpPr>
        <p:spPr bwMode="auto">
          <a:xfrm>
            <a:off x="312738" y="5373688"/>
            <a:ext cx="8640762" cy="708025"/>
          </a:xfrm>
          <a:prstGeom prst="rect">
            <a:avLst/>
          </a:prstGeom>
          <a:solidFill>
            <a:srgbClr val="D1FBF5"/>
          </a:solidFill>
          <a:ln w="9525">
            <a:solidFill>
              <a:srgbClr val="0000FF"/>
            </a:solidFill>
            <a:miter lim="800000"/>
            <a:headEnd/>
            <a:tailEnd/>
          </a:ln>
        </p:spPr>
        <p:txBody>
          <a:bodyPr anchor="b">
            <a:spAutoFit/>
          </a:bodyPr>
          <a:lstStyle/>
          <a:p>
            <a:pPr>
              <a:spcBef>
                <a:spcPct val="50000"/>
              </a:spcBef>
            </a:pPr>
            <a:r>
              <a:rPr lang="zh-CN" altLang="en-US" sz="4000" b="1">
                <a:solidFill>
                  <a:srgbClr val="0000FF"/>
                </a:solidFill>
                <a:ea typeface="华文行楷" pitchFamily="2" charset="-122"/>
              </a:rPr>
              <a:t>我们的努力</a:t>
            </a:r>
            <a:r>
              <a:rPr lang="zh-CN" altLang="en-US" sz="4000" b="1">
                <a:solidFill>
                  <a:srgbClr val="FF0000"/>
                </a:solidFill>
                <a:ea typeface="华文行楷" pitchFamily="2" charset="-122"/>
              </a:rPr>
              <a:t>＋</a:t>
            </a:r>
            <a:r>
              <a:rPr lang="zh-CN" altLang="en-US" sz="4000" b="1">
                <a:solidFill>
                  <a:srgbClr val="006600"/>
                </a:solidFill>
                <a:ea typeface="华文行楷" pitchFamily="2" charset="-122"/>
              </a:rPr>
              <a:t>您的关爱</a:t>
            </a:r>
            <a:r>
              <a:rPr lang="zh-CN" altLang="en-US" sz="4000" b="1">
                <a:solidFill>
                  <a:srgbClr val="FF0000"/>
                </a:solidFill>
                <a:ea typeface="华文行楷" pitchFamily="2" charset="-122"/>
              </a:rPr>
              <a:t>＝孩子的成功</a:t>
            </a:r>
          </a:p>
        </p:txBody>
      </p:sp>
    </p:spTree>
  </p:cSld>
  <p:clrMapOvr>
    <a:masterClrMapping/>
  </p:clrMapOvr>
  <p:transition advTm="1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图片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123" name="Rectangle 3"/>
          <p:cNvSpPr>
            <a:spLocks noChangeArrowheads="1"/>
          </p:cNvSpPr>
          <p:nvPr/>
        </p:nvSpPr>
        <p:spPr bwMode="auto">
          <a:xfrm>
            <a:off x="684213" y="3178175"/>
            <a:ext cx="7115175" cy="641350"/>
          </a:xfrm>
          <a:prstGeom prst="rect">
            <a:avLst/>
          </a:prstGeom>
          <a:noFill/>
          <a:ln w="9525">
            <a:noFill/>
            <a:miter lim="800000"/>
            <a:headEnd/>
            <a:tailEnd/>
          </a:ln>
        </p:spPr>
        <p:txBody>
          <a:bodyPr anchor="ctr">
            <a:spAutoFit/>
          </a:bodyPr>
          <a:lstStyle/>
          <a:p>
            <a:endParaRPr lang="zh-CN" altLang="en-US" sz="3600" b="1">
              <a:solidFill>
                <a:srgbClr val="FF0000"/>
              </a:solidFill>
              <a:latin typeface="Arial" charset="0"/>
            </a:endParaRPr>
          </a:p>
        </p:txBody>
      </p:sp>
      <p:sp>
        <p:nvSpPr>
          <p:cNvPr id="5124" name="Text Box 4"/>
          <p:cNvSpPr txBox="1">
            <a:spLocks noChangeArrowheads="1"/>
          </p:cNvSpPr>
          <p:nvPr/>
        </p:nvSpPr>
        <p:spPr bwMode="auto">
          <a:xfrm>
            <a:off x="2916238" y="404813"/>
            <a:ext cx="4144962" cy="769937"/>
          </a:xfrm>
          <a:prstGeom prst="rect">
            <a:avLst/>
          </a:prstGeom>
          <a:solidFill>
            <a:srgbClr val="FFFF00"/>
          </a:solidFill>
          <a:ln w="9525">
            <a:noFill/>
            <a:miter lim="800000"/>
            <a:headEnd/>
            <a:tailEnd/>
          </a:ln>
        </p:spPr>
        <p:txBody>
          <a:bodyPr wrap="none">
            <a:spAutoFit/>
          </a:bodyPr>
          <a:lstStyle/>
          <a:p>
            <a:pPr algn="ctr"/>
            <a:r>
              <a:rPr lang="zh-CN" altLang="en-US" sz="4400" b="1">
                <a:solidFill>
                  <a:srgbClr val="FF3300"/>
                </a:solidFill>
                <a:latin typeface="Arial" charset="0"/>
              </a:rPr>
              <a:t>我们的成长点滴</a:t>
            </a:r>
          </a:p>
        </p:txBody>
      </p:sp>
      <p:sp>
        <p:nvSpPr>
          <p:cNvPr id="5125" name="Text Box 5"/>
          <p:cNvSpPr txBox="1">
            <a:spLocks noChangeArrowheads="1"/>
          </p:cNvSpPr>
          <p:nvPr/>
        </p:nvSpPr>
        <p:spPr bwMode="auto">
          <a:xfrm>
            <a:off x="0" y="1700213"/>
            <a:ext cx="9144000" cy="3416300"/>
          </a:xfrm>
          <a:prstGeom prst="rect">
            <a:avLst/>
          </a:prstGeom>
          <a:solidFill>
            <a:srgbClr val="FFFF00"/>
          </a:solidFill>
          <a:ln w="9525">
            <a:noFill/>
            <a:miter lim="800000"/>
            <a:headEnd/>
            <a:tailEnd/>
          </a:ln>
        </p:spPr>
        <p:txBody>
          <a:bodyPr>
            <a:spAutoFit/>
          </a:bodyPr>
          <a:lstStyle/>
          <a:p>
            <a:r>
              <a:rPr lang="en-US" altLang="zh-CN" sz="7200" b="1">
                <a:solidFill>
                  <a:srgbClr val="FF3300"/>
                </a:solidFill>
                <a:latin typeface="Arial" charset="0"/>
              </a:rPr>
              <a:t>8</a:t>
            </a:r>
            <a:r>
              <a:rPr lang="zh-CN" altLang="en-US" sz="7200" b="1">
                <a:solidFill>
                  <a:srgbClr val="FF3300"/>
                </a:solidFill>
                <a:latin typeface="Arial" charset="0"/>
              </a:rPr>
              <a:t>月</a:t>
            </a:r>
            <a:r>
              <a:rPr lang="en-US" altLang="zh-CN" sz="7200" b="1">
                <a:solidFill>
                  <a:srgbClr val="FF3300"/>
                </a:solidFill>
                <a:latin typeface="Arial" charset="0"/>
              </a:rPr>
              <a:t>24</a:t>
            </a:r>
            <a:r>
              <a:rPr lang="zh-CN" altLang="en-US" sz="7200" b="1">
                <a:solidFill>
                  <a:srgbClr val="FF3300"/>
                </a:solidFill>
                <a:latin typeface="Arial" charset="0"/>
              </a:rPr>
              <a:t>日</a:t>
            </a:r>
            <a:endParaRPr lang="en-US" altLang="zh-CN" sz="7200" b="1">
              <a:solidFill>
                <a:srgbClr val="FF3300"/>
              </a:solidFill>
              <a:latin typeface="Arial" charset="0"/>
            </a:endParaRPr>
          </a:p>
          <a:p>
            <a:r>
              <a:rPr lang="zh-CN" altLang="en-US" sz="7200" b="1">
                <a:solidFill>
                  <a:srgbClr val="FF3300"/>
                </a:solidFill>
                <a:latin typeface="Arial" charset="0"/>
              </a:rPr>
              <a:t> </a:t>
            </a:r>
            <a:r>
              <a:rPr lang="en-US" altLang="zh-CN" sz="6600" b="1">
                <a:solidFill>
                  <a:srgbClr val="FF3300"/>
                </a:solidFill>
                <a:latin typeface="Arial" charset="0"/>
              </a:rPr>
              <a:t>--</a:t>
            </a:r>
            <a:r>
              <a:rPr lang="zh-CN" altLang="en-US" sz="6600" b="1">
                <a:solidFill>
                  <a:srgbClr val="FF3300"/>
                </a:solidFill>
                <a:latin typeface="Arial" charset="0"/>
              </a:rPr>
              <a:t>我们的梦想从此刻起航</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009bhbgh"/>
          <p:cNvPicPr>
            <a:picLocks noChangeAspect="1" noChangeArrowheads="1"/>
          </p:cNvPicPr>
          <p:nvPr/>
        </p:nvPicPr>
        <p:blipFill>
          <a:blip r:embed="rId2"/>
          <a:srcRect/>
          <a:stretch>
            <a:fillRect/>
          </a:stretch>
        </p:blipFill>
        <p:spPr bwMode="auto">
          <a:xfrm>
            <a:off x="0" y="4648200"/>
            <a:ext cx="1447800" cy="2209800"/>
          </a:xfrm>
          <a:prstGeom prst="rect">
            <a:avLst/>
          </a:prstGeom>
          <a:noFill/>
          <a:ln w="9525">
            <a:noFill/>
            <a:miter lim="800000"/>
            <a:headEnd/>
            <a:tailEnd/>
          </a:ln>
        </p:spPr>
      </p:pic>
      <p:pic>
        <p:nvPicPr>
          <p:cNvPr id="4099" name="Picture 3" descr="009bhbgh"/>
          <p:cNvPicPr>
            <a:picLocks noChangeAspect="1" noChangeArrowheads="1"/>
          </p:cNvPicPr>
          <p:nvPr/>
        </p:nvPicPr>
        <p:blipFill>
          <a:blip r:embed="rId2"/>
          <a:srcRect/>
          <a:stretch>
            <a:fillRect/>
          </a:stretch>
        </p:blipFill>
        <p:spPr bwMode="auto">
          <a:xfrm>
            <a:off x="3733800" y="4724400"/>
            <a:ext cx="1981200" cy="2133600"/>
          </a:xfrm>
          <a:prstGeom prst="rect">
            <a:avLst/>
          </a:prstGeom>
          <a:noFill/>
          <a:ln w="9525">
            <a:noFill/>
            <a:miter lim="800000"/>
            <a:headEnd/>
            <a:tailEnd/>
          </a:ln>
        </p:spPr>
      </p:pic>
      <p:pic>
        <p:nvPicPr>
          <p:cNvPr id="4100" name="Picture 4" descr="009bhbgh"/>
          <p:cNvPicPr>
            <a:picLocks noChangeAspect="1" noChangeArrowheads="1"/>
          </p:cNvPicPr>
          <p:nvPr/>
        </p:nvPicPr>
        <p:blipFill>
          <a:blip r:embed="rId2"/>
          <a:srcRect/>
          <a:stretch>
            <a:fillRect/>
          </a:stretch>
        </p:blipFill>
        <p:spPr bwMode="auto">
          <a:xfrm>
            <a:off x="5029200" y="4724400"/>
            <a:ext cx="2044700" cy="2438400"/>
          </a:xfrm>
          <a:prstGeom prst="rect">
            <a:avLst/>
          </a:prstGeom>
          <a:noFill/>
          <a:ln w="9525">
            <a:noFill/>
            <a:miter lim="800000"/>
            <a:headEnd/>
            <a:tailEnd/>
          </a:ln>
        </p:spPr>
      </p:pic>
      <p:pic>
        <p:nvPicPr>
          <p:cNvPr id="4101" name="Picture 5" descr="009bhbgh"/>
          <p:cNvPicPr>
            <a:picLocks noChangeAspect="1" noChangeArrowheads="1"/>
          </p:cNvPicPr>
          <p:nvPr/>
        </p:nvPicPr>
        <p:blipFill>
          <a:blip r:embed="rId2"/>
          <a:srcRect/>
          <a:stretch>
            <a:fillRect/>
          </a:stretch>
        </p:blipFill>
        <p:spPr bwMode="auto">
          <a:xfrm>
            <a:off x="7543800" y="3733800"/>
            <a:ext cx="2057400" cy="3124200"/>
          </a:xfrm>
          <a:prstGeom prst="rect">
            <a:avLst/>
          </a:prstGeom>
          <a:noFill/>
          <a:ln w="9525">
            <a:noFill/>
            <a:miter lim="800000"/>
            <a:headEnd/>
            <a:tailEnd/>
          </a:ln>
        </p:spPr>
      </p:pic>
      <p:pic>
        <p:nvPicPr>
          <p:cNvPr id="4102" name="Picture 6" descr="009bhbgh"/>
          <p:cNvPicPr>
            <a:picLocks noChangeAspect="1" noChangeArrowheads="1"/>
          </p:cNvPicPr>
          <p:nvPr/>
        </p:nvPicPr>
        <p:blipFill>
          <a:blip r:embed="rId2"/>
          <a:srcRect/>
          <a:stretch>
            <a:fillRect/>
          </a:stretch>
        </p:blipFill>
        <p:spPr bwMode="auto">
          <a:xfrm>
            <a:off x="762000" y="4343400"/>
            <a:ext cx="1905000" cy="2514600"/>
          </a:xfrm>
          <a:prstGeom prst="rect">
            <a:avLst/>
          </a:prstGeom>
          <a:noFill/>
          <a:ln w="9525">
            <a:noFill/>
            <a:miter lim="800000"/>
            <a:headEnd/>
            <a:tailEnd/>
          </a:ln>
        </p:spPr>
      </p:pic>
      <p:pic>
        <p:nvPicPr>
          <p:cNvPr id="4103" name="Picture 7" descr="009bhbgh"/>
          <p:cNvPicPr>
            <a:picLocks noChangeAspect="1" noChangeArrowheads="1"/>
          </p:cNvPicPr>
          <p:nvPr/>
        </p:nvPicPr>
        <p:blipFill>
          <a:blip r:embed="rId2"/>
          <a:srcRect/>
          <a:stretch>
            <a:fillRect/>
          </a:stretch>
        </p:blipFill>
        <p:spPr bwMode="auto">
          <a:xfrm>
            <a:off x="6248400" y="5181600"/>
            <a:ext cx="2044700" cy="1676400"/>
          </a:xfrm>
          <a:prstGeom prst="rect">
            <a:avLst/>
          </a:prstGeom>
          <a:noFill/>
          <a:ln w="9525">
            <a:noFill/>
            <a:miter lim="800000"/>
            <a:headEnd/>
            <a:tailEnd/>
          </a:ln>
        </p:spPr>
      </p:pic>
      <p:pic>
        <p:nvPicPr>
          <p:cNvPr id="4104" name="Picture 8" descr="009bhbgh"/>
          <p:cNvPicPr>
            <a:picLocks noChangeAspect="1" noChangeArrowheads="1"/>
          </p:cNvPicPr>
          <p:nvPr/>
        </p:nvPicPr>
        <p:blipFill>
          <a:blip r:embed="rId2"/>
          <a:srcRect/>
          <a:stretch>
            <a:fillRect/>
          </a:stretch>
        </p:blipFill>
        <p:spPr bwMode="auto">
          <a:xfrm>
            <a:off x="1295400" y="5257800"/>
            <a:ext cx="2044700" cy="1600200"/>
          </a:xfrm>
          <a:prstGeom prst="rect">
            <a:avLst/>
          </a:prstGeom>
          <a:noFill/>
          <a:ln w="9525">
            <a:noFill/>
            <a:miter lim="800000"/>
            <a:headEnd/>
            <a:tailEnd/>
          </a:ln>
        </p:spPr>
      </p:pic>
      <p:pic>
        <p:nvPicPr>
          <p:cNvPr id="4105" name="Picture 9" descr="009bhbgh"/>
          <p:cNvPicPr>
            <a:picLocks noChangeAspect="1" noChangeArrowheads="1"/>
          </p:cNvPicPr>
          <p:nvPr/>
        </p:nvPicPr>
        <p:blipFill>
          <a:blip r:embed="rId2"/>
          <a:srcRect/>
          <a:stretch>
            <a:fillRect/>
          </a:stretch>
        </p:blipFill>
        <p:spPr bwMode="auto">
          <a:xfrm>
            <a:off x="2514600" y="5257800"/>
            <a:ext cx="2044700" cy="2209800"/>
          </a:xfrm>
          <a:prstGeom prst="rect">
            <a:avLst/>
          </a:prstGeom>
          <a:noFill/>
          <a:ln w="9525">
            <a:noFill/>
            <a:miter lim="800000"/>
            <a:headEnd/>
            <a:tailEnd/>
          </a:ln>
        </p:spPr>
      </p:pic>
      <p:pic>
        <p:nvPicPr>
          <p:cNvPr id="4106" name="Picture 10" descr="14"/>
          <p:cNvPicPr>
            <a:picLocks noChangeAspect="1" noChangeArrowheads="1" noCrop="1"/>
          </p:cNvPicPr>
          <p:nvPr/>
        </p:nvPicPr>
        <p:blipFill>
          <a:blip r:embed="rId3"/>
          <a:srcRect/>
          <a:stretch>
            <a:fillRect/>
          </a:stretch>
        </p:blipFill>
        <p:spPr bwMode="auto">
          <a:xfrm>
            <a:off x="0" y="0"/>
            <a:ext cx="2819400" cy="1714500"/>
          </a:xfrm>
          <a:prstGeom prst="rect">
            <a:avLst/>
          </a:prstGeom>
          <a:noFill/>
          <a:ln w="9525">
            <a:noFill/>
            <a:miter lim="800000"/>
            <a:headEnd/>
            <a:tailEnd/>
          </a:ln>
        </p:spPr>
      </p:pic>
      <p:sp>
        <p:nvSpPr>
          <p:cNvPr id="4107" name="WordArt 11"/>
          <p:cNvSpPr>
            <a:spLocks noChangeArrowheads="1" noChangeShapeType="1" noTextEdit="1"/>
          </p:cNvSpPr>
          <p:nvPr/>
        </p:nvSpPr>
        <p:spPr bwMode="auto">
          <a:xfrm>
            <a:off x="2195513" y="1844675"/>
            <a:ext cx="4681537" cy="2089150"/>
          </a:xfrm>
          <a:prstGeom prst="rect">
            <a:avLst/>
          </a:prstGeom>
        </p:spPr>
        <p:txBody>
          <a:bodyPr wrap="none" fromWordArt="1">
            <a:prstTxWarp prst="textFadeUp">
              <a:avLst>
                <a:gd name="adj" fmla="val 9991"/>
              </a:avLst>
            </a:prstTxWarp>
          </a:bodyPr>
          <a:lstStyle/>
          <a:p>
            <a:pPr algn="ctr"/>
            <a:r>
              <a:rPr lang="zh-CN" altLang="en-US" sz="6600" kern="10" dirty="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宋体"/>
                <a:ea typeface="宋体"/>
              </a:rPr>
              <a:t>生活中的</a:t>
            </a:r>
            <a:r>
              <a:rPr lang="zh-CN" altLang="en-US" sz="6600" kern="10" dirty="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宋体"/>
                <a:ea typeface="宋体"/>
                <a:hlinkClick r:id="rId4" action="ppaction://hlinkfile"/>
              </a:rPr>
              <a:t>我们</a:t>
            </a:r>
            <a:r>
              <a:rPr lang="zh-CN" altLang="en-US" sz="6600" kern="10" dirty="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宋体"/>
                <a:ea typeface="宋体"/>
              </a:rPr>
              <a:t>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2" descr="69"/>
          <p:cNvPicPr>
            <a:picLocks noChangeAspect="1" noChangeArrowheads="1"/>
          </p:cNvPicPr>
          <p:nvPr/>
        </p:nvPicPr>
        <p:blipFill>
          <a:blip r:embed="rId2"/>
          <a:srcRect/>
          <a:stretch>
            <a:fillRect/>
          </a:stretch>
        </p:blipFill>
        <p:spPr bwMode="auto">
          <a:xfrm>
            <a:off x="0" y="457200"/>
            <a:ext cx="9144000" cy="6858000"/>
          </a:xfrm>
          <a:prstGeom prst="rect">
            <a:avLst/>
          </a:prstGeom>
          <a:noFill/>
          <a:ln w="9525">
            <a:noFill/>
            <a:miter lim="800000"/>
            <a:headEnd/>
            <a:tailEnd/>
          </a:ln>
        </p:spPr>
      </p:pic>
      <p:sp>
        <p:nvSpPr>
          <p:cNvPr id="8194" name="Text Box 3"/>
          <p:cNvSpPr txBox="1">
            <a:spLocks noChangeArrowheads="1"/>
          </p:cNvSpPr>
          <p:nvPr/>
        </p:nvSpPr>
        <p:spPr bwMode="auto">
          <a:xfrm>
            <a:off x="1153079" y="838201"/>
            <a:ext cx="6128254" cy="830997"/>
          </a:xfrm>
          <a:prstGeom prst="rect">
            <a:avLst/>
          </a:prstGeom>
          <a:noFill/>
          <a:ln w="9525">
            <a:noFill/>
            <a:miter lim="800000"/>
            <a:headEnd/>
            <a:tailEnd/>
          </a:ln>
        </p:spPr>
        <p:txBody>
          <a:bodyPr>
            <a:spAutoFit/>
          </a:bodyPr>
          <a:lstStyle/>
          <a:p>
            <a:pPr>
              <a:spcBef>
                <a:spcPct val="50000"/>
              </a:spcBef>
            </a:pPr>
            <a:r>
              <a:rPr lang="zh-CN" altLang="en-US" sz="4800" b="1">
                <a:solidFill>
                  <a:srgbClr val="FF3300"/>
                </a:solidFill>
                <a:latin typeface="黑体" pitchFamily="49" charset="-122"/>
                <a:ea typeface="黑体" pitchFamily="49" charset="-122"/>
              </a:rPr>
              <a:t>  </a:t>
            </a:r>
            <a:r>
              <a:rPr lang="zh-CN" altLang="en-US" sz="4800" b="1">
                <a:solidFill>
                  <a:srgbClr val="0000FF"/>
                </a:solidFill>
                <a:latin typeface="黑体" pitchFamily="49" charset="-122"/>
                <a:ea typeface="黑体" pitchFamily="49" charset="-122"/>
              </a:rPr>
              <a:t>小班交流 以期共赢</a:t>
            </a:r>
          </a:p>
        </p:txBody>
      </p:sp>
      <p:sp>
        <p:nvSpPr>
          <p:cNvPr id="8195" name="Text Box 4"/>
          <p:cNvSpPr txBox="1">
            <a:spLocks noChangeArrowheads="1"/>
          </p:cNvSpPr>
          <p:nvPr/>
        </p:nvSpPr>
        <p:spPr bwMode="auto">
          <a:xfrm>
            <a:off x="1153079" y="2286001"/>
            <a:ext cx="7289397" cy="3140075"/>
          </a:xfrm>
          <a:prstGeom prst="rect">
            <a:avLst/>
          </a:prstGeom>
          <a:noFill/>
          <a:ln w="9525">
            <a:noFill/>
            <a:miter lim="800000"/>
            <a:headEnd/>
            <a:tailEnd/>
          </a:ln>
        </p:spPr>
        <p:txBody>
          <a:bodyPr>
            <a:spAutoFit/>
          </a:bodyPr>
          <a:lstStyle/>
          <a:p>
            <a:r>
              <a:rPr lang="zh-CN" altLang="en-US" sz="4000" b="1" dirty="0">
                <a:solidFill>
                  <a:srgbClr val="FF3300"/>
                </a:solidFill>
                <a:latin typeface="Arial" pitchFamily="34" charset="0"/>
                <a:ea typeface="黑体" pitchFamily="49" charset="-122"/>
              </a:rPr>
              <a:t>   1</a:t>
            </a:r>
            <a:r>
              <a:rPr lang="zh-CN" altLang="en-US" sz="4000" b="1" dirty="0" smtClean="0">
                <a:solidFill>
                  <a:srgbClr val="FF3300"/>
                </a:solidFill>
                <a:latin typeface="Arial" pitchFamily="34" charset="0"/>
                <a:ea typeface="黑体" pitchFamily="49" charset="-122"/>
              </a:rPr>
              <a:t>、邱云         </a:t>
            </a:r>
            <a:r>
              <a:rPr lang="zh-CN" altLang="en-US" sz="4000" b="1" dirty="0">
                <a:solidFill>
                  <a:srgbClr val="FF3300"/>
                </a:solidFill>
                <a:latin typeface="Arial" pitchFamily="34" charset="0"/>
                <a:ea typeface="黑体" pitchFamily="49" charset="-122"/>
              </a:rPr>
              <a:t>2</a:t>
            </a:r>
            <a:r>
              <a:rPr lang="zh-CN" altLang="en-US" sz="4000" b="1" dirty="0" smtClean="0">
                <a:solidFill>
                  <a:srgbClr val="FF3300"/>
                </a:solidFill>
                <a:latin typeface="Arial" pitchFamily="34" charset="0"/>
                <a:ea typeface="黑体" pitchFamily="49" charset="-122"/>
              </a:rPr>
              <a:t>、王镱洁</a:t>
            </a:r>
            <a:endParaRPr lang="zh-CN" altLang="en-US" sz="4000" b="1" dirty="0">
              <a:solidFill>
                <a:srgbClr val="FF3300"/>
              </a:solidFill>
              <a:latin typeface="Arial" pitchFamily="34" charset="0"/>
              <a:ea typeface="黑体" pitchFamily="49" charset="-122"/>
            </a:endParaRPr>
          </a:p>
          <a:p>
            <a:r>
              <a:rPr lang="zh-CN" altLang="en-US" sz="4000" b="1" dirty="0">
                <a:solidFill>
                  <a:srgbClr val="FF3300"/>
                </a:solidFill>
                <a:latin typeface="Arial" pitchFamily="34" charset="0"/>
                <a:ea typeface="黑体" pitchFamily="49" charset="-122"/>
              </a:rPr>
              <a:t>   3</a:t>
            </a:r>
            <a:r>
              <a:rPr lang="zh-CN" altLang="en-US" sz="4000" b="1" dirty="0" smtClean="0">
                <a:solidFill>
                  <a:srgbClr val="FF3300"/>
                </a:solidFill>
                <a:latin typeface="Arial" pitchFamily="34" charset="0"/>
                <a:ea typeface="黑体" pitchFamily="49" charset="-122"/>
              </a:rPr>
              <a:t>、钟琴         4、吕泓杰</a:t>
            </a:r>
            <a:endParaRPr lang="zh-CN" altLang="en-US" sz="4000" b="1" dirty="0">
              <a:solidFill>
                <a:srgbClr val="FF3300"/>
              </a:solidFill>
              <a:latin typeface="Arial" pitchFamily="34" charset="0"/>
              <a:ea typeface="黑体" pitchFamily="49" charset="-122"/>
            </a:endParaRPr>
          </a:p>
          <a:p>
            <a:r>
              <a:rPr lang="zh-CN" altLang="en-US" sz="4000" b="1" dirty="0">
                <a:solidFill>
                  <a:srgbClr val="FF3300"/>
                </a:solidFill>
                <a:latin typeface="Arial" pitchFamily="34" charset="0"/>
                <a:ea typeface="黑体" pitchFamily="49" charset="-122"/>
              </a:rPr>
              <a:t>   5</a:t>
            </a:r>
            <a:r>
              <a:rPr lang="zh-CN" altLang="en-US" sz="4000" b="1" dirty="0" smtClean="0">
                <a:solidFill>
                  <a:srgbClr val="FF3300"/>
                </a:solidFill>
                <a:latin typeface="Arial" pitchFamily="34" charset="0"/>
                <a:ea typeface="黑体" pitchFamily="49" charset="-122"/>
              </a:rPr>
              <a:t>、田欣         6、陈祥菊</a:t>
            </a:r>
            <a:endParaRPr lang="zh-CN" altLang="en-US" sz="4000" b="1" dirty="0">
              <a:solidFill>
                <a:srgbClr val="FF3300"/>
              </a:solidFill>
              <a:latin typeface="Arial" pitchFamily="34" charset="0"/>
              <a:ea typeface="黑体" pitchFamily="49" charset="-122"/>
            </a:endParaRPr>
          </a:p>
          <a:p>
            <a:r>
              <a:rPr lang="zh-CN" altLang="en-US" sz="4000" b="1" dirty="0">
                <a:solidFill>
                  <a:srgbClr val="FF3300"/>
                </a:solidFill>
                <a:latin typeface="Arial" pitchFamily="34" charset="0"/>
                <a:ea typeface="黑体" pitchFamily="49" charset="-122"/>
              </a:rPr>
              <a:t>   </a:t>
            </a:r>
            <a:r>
              <a:rPr lang="en-US" altLang="zh-CN" sz="4000" b="1" dirty="0">
                <a:solidFill>
                  <a:srgbClr val="FF3300"/>
                </a:solidFill>
                <a:latin typeface="Arial" pitchFamily="34" charset="0"/>
                <a:ea typeface="黑体" pitchFamily="49" charset="-122"/>
              </a:rPr>
              <a:t>7</a:t>
            </a:r>
            <a:r>
              <a:rPr lang="zh-CN" altLang="en-US" sz="4000" b="1" dirty="0" smtClean="0">
                <a:solidFill>
                  <a:srgbClr val="FF3300"/>
                </a:solidFill>
                <a:latin typeface="Arial" pitchFamily="34" charset="0"/>
                <a:ea typeface="黑体" pitchFamily="49" charset="-122"/>
              </a:rPr>
              <a:t>、骆悦         </a:t>
            </a:r>
            <a:r>
              <a:rPr lang="en-US" altLang="zh-CN" sz="4000" b="1" dirty="0" smtClean="0">
                <a:solidFill>
                  <a:srgbClr val="FF3300"/>
                </a:solidFill>
                <a:latin typeface="Arial" pitchFamily="34" charset="0"/>
                <a:ea typeface="黑体" pitchFamily="49" charset="-122"/>
              </a:rPr>
              <a:t>8</a:t>
            </a:r>
            <a:r>
              <a:rPr lang="zh-CN" altLang="en-US" sz="4000" b="1" dirty="0" smtClean="0">
                <a:solidFill>
                  <a:srgbClr val="FF3300"/>
                </a:solidFill>
                <a:latin typeface="Arial" pitchFamily="34" charset="0"/>
                <a:ea typeface="黑体" pitchFamily="49" charset="-122"/>
              </a:rPr>
              <a:t> 、陈刚</a:t>
            </a:r>
            <a:endParaRPr lang="zh-CN" altLang="en-US" sz="4000" b="1" dirty="0">
              <a:solidFill>
                <a:srgbClr val="FF3300"/>
              </a:solidFill>
              <a:latin typeface="Arial" pitchFamily="34" charset="0"/>
              <a:ea typeface="黑体" pitchFamily="49" charset="-122"/>
            </a:endParaRPr>
          </a:p>
          <a:p>
            <a:r>
              <a:rPr lang="zh-CN" altLang="en-US" sz="4000" b="1" dirty="0">
                <a:solidFill>
                  <a:srgbClr val="FF3300"/>
                </a:solidFill>
                <a:latin typeface="Arial" pitchFamily="34" charset="0"/>
                <a:ea typeface="黑体" pitchFamily="49" charset="-122"/>
              </a:rPr>
              <a:t>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descr="C:\Users\admin\Desktop\小班\IMG_20151118_143501.jpg"/>
          <p:cNvPicPr>
            <a:picLocks noChangeAspect="1" noChangeArrowheads="1"/>
          </p:cNvPicPr>
          <p:nvPr/>
        </p:nvPicPr>
        <p:blipFill>
          <a:blip r:embed="rId2" cstate="print"/>
          <a:srcRect/>
          <a:stretch>
            <a:fillRect/>
          </a:stretch>
        </p:blipFill>
        <p:spPr bwMode="auto">
          <a:xfrm>
            <a:off x="0" y="39114"/>
            <a:ext cx="9144000" cy="677977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admin\Desktop\小班\IMG_20151118_142957.jpg"/>
          <p:cNvPicPr>
            <a:picLocks noChangeAspect="1" noChangeArrowheads="1"/>
          </p:cNvPicPr>
          <p:nvPr/>
        </p:nvPicPr>
        <p:blipFill>
          <a:blip r:embed="rId2" cstate="print"/>
          <a:srcRect/>
          <a:stretch>
            <a:fillRect/>
          </a:stretch>
        </p:blipFill>
        <p:spPr bwMode="auto">
          <a:xfrm>
            <a:off x="0" y="39114"/>
            <a:ext cx="9144000" cy="677977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admin\Desktop\小班\IMG_20151118_143303.jpg"/>
          <p:cNvPicPr>
            <a:picLocks noChangeAspect="1" noChangeArrowheads="1"/>
          </p:cNvPicPr>
          <p:nvPr/>
        </p:nvPicPr>
        <p:blipFill>
          <a:blip r:embed="rId2" cstate="print"/>
          <a:srcRect/>
          <a:stretch>
            <a:fillRect/>
          </a:stretch>
        </p:blipFill>
        <p:spPr bwMode="auto">
          <a:xfrm>
            <a:off x="0" y="39114"/>
            <a:ext cx="9144000" cy="677977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admin\Desktop\小班\IMG_20151118_143639.jpg"/>
          <p:cNvPicPr>
            <a:picLocks noChangeAspect="1" noChangeArrowheads="1"/>
          </p:cNvPicPr>
          <p:nvPr/>
        </p:nvPicPr>
        <p:blipFill>
          <a:blip r:embed="rId2" cstate="print"/>
          <a:srcRect/>
          <a:stretch>
            <a:fillRect/>
          </a:stretch>
        </p:blipFill>
        <p:spPr bwMode="auto">
          <a:xfrm>
            <a:off x="0" y="39114"/>
            <a:ext cx="9144000" cy="677977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admin\Desktop\小班\IMG_20151118_142859.jpg"/>
          <p:cNvPicPr>
            <a:picLocks noChangeAspect="1" noChangeArrowheads="1"/>
          </p:cNvPicPr>
          <p:nvPr/>
        </p:nvPicPr>
        <p:blipFill>
          <a:blip r:embed="rId2" cstate="print"/>
          <a:srcRect/>
          <a:stretch>
            <a:fillRect/>
          </a:stretch>
        </p:blipFill>
        <p:spPr bwMode="auto">
          <a:xfrm>
            <a:off x="0" y="39114"/>
            <a:ext cx="9144000" cy="677977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admin\Desktop\小班\IMG_20151118_143126.jpg"/>
          <p:cNvPicPr>
            <a:picLocks noChangeAspect="1" noChangeArrowheads="1"/>
          </p:cNvPicPr>
          <p:nvPr/>
        </p:nvPicPr>
        <p:blipFill>
          <a:blip r:embed="rId2" cstate="print"/>
          <a:srcRect/>
          <a:stretch>
            <a:fillRect/>
          </a:stretch>
        </p:blipFill>
        <p:spPr bwMode="auto">
          <a:xfrm>
            <a:off x="0" y="39114"/>
            <a:ext cx="9144000" cy="677977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admin\Desktop\小班\IMG_20151118_143204.jpg"/>
          <p:cNvPicPr>
            <a:picLocks noChangeAspect="1" noChangeArrowheads="1"/>
          </p:cNvPicPr>
          <p:nvPr/>
        </p:nvPicPr>
        <p:blipFill>
          <a:blip r:embed="rId2" cstate="print"/>
          <a:srcRect/>
          <a:stretch>
            <a:fillRect/>
          </a:stretch>
        </p:blipFill>
        <p:spPr bwMode="auto">
          <a:xfrm>
            <a:off x="0" y="39114"/>
            <a:ext cx="9144000" cy="677977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admin\Desktop\小班\IMG_20151118_143335.jpg"/>
          <p:cNvPicPr>
            <a:picLocks noChangeAspect="1" noChangeArrowheads="1"/>
          </p:cNvPicPr>
          <p:nvPr/>
        </p:nvPicPr>
        <p:blipFill>
          <a:blip r:embed="rId2" cstate="print"/>
          <a:srcRect/>
          <a:stretch>
            <a:fillRect/>
          </a:stretch>
        </p:blipFill>
        <p:spPr bwMode="auto">
          <a:xfrm>
            <a:off x="0" y="39114"/>
            <a:ext cx="9144000" cy="677977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488" y="1000108"/>
            <a:ext cx="3242687" cy="646331"/>
          </a:xfrm>
          <a:prstGeom prst="rect">
            <a:avLst/>
          </a:prstGeom>
          <a:noFill/>
        </p:spPr>
        <p:txBody>
          <a:bodyPr wrap="square" rtlCol="0">
            <a:spAutoFit/>
          </a:bodyPr>
          <a:lstStyle/>
          <a:p>
            <a:r>
              <a:rPr lang="zh-CN" altLang="en-US" sz="3600" dirty="0" smtClean="0">
                <a:solidFill>
                  <a:srgbClr val="FF0000"/>
                </a:solidFill>
              </a:rPr>
              <a:t>半期成绩汇报</a:t>
            </a:r>
            <a:endParaRPr lang="zh-CN" altLang="en-US" sz="3600" dirty="0">
              <a:solidFill>
                <a:srgbClr val="FF0000"/>
              </a:solidFill>
            </a:endParaRPr>
          </a:p>
        </p:txBody>
      </p:sp>
      <p:sp>
        <p:nvSpPr>
          <p:cNvPr id="3" name="TextBox 2"/>
          <p:cNvSpPr txBox="1"/>
          <p:nvPr/>
        </p:nvSpPr>
        <p:spPr>
          <a:xfrm flipH="1">
            <a:off x="928662" y="1928802"/>
            <a:ext cx="7632850" cy="2862322"/>
          </a:xfrm>
          <a:prstGeom prst="rect">
            <a:avLst/>
          </a:prstGeom>
          <a:noFill/>
        </p:spPr>
        <p:txBody>
          <a:bodyPr wrap="square" rtlCol="0">
            <a:spAutoFit/>
          </a:bodyPr>
          <a:lstStyle/>
          <a:p>
            <a:r>
              <a:rPr lang="zh-CN" altLang="en-US" sz="3600" dirty="0" smtClean="0"/>
              <a:t>半期考试科目有七科，语数外各</a:t>
            </a:r>
            <a:r>
              <a:rPr lang="en-US" altLang="zh-CN" sz="3600" dirty="0" smtClean="0"/>
              <a:t>100</a:t>
            </a:r>
            <a:r>
              <a:rPr lang="zh-CN" altLang="en-US" sz="3600" dirty="0" smtClean="0"/>
              <a:t>分，政历地生各</a:t>
            </a:r>
            <a:r>
              <a:rPr lang="en-US" altLang="zh-CN" sz="3600" dirty="0" smtClean="0"/>
              <a:t>50</a:t>
            </a:r>
            <a:r>
              <a:rPr lang="zh-CN" altLang="en-US" sz="3600" dirty="0" smtClean="0"/>
              <a:t>分，总分</a:t>
            </a:r>
            <a:r>
              <a:rPr lang="en-US" altLang="zh-CN" sz="3600" dirty="0" smtClean="0"/>
              <a:t>500</a:t>
            </a:r>
            <a:r>
              <a:rPr lang="zh-CN" altLang="en-US" sz="3600" dirty="0" smtClean="0"/>
              <a:t>分。我班有</a:t>
            </a:r>
            <a:r>
              <a:rPr lang="en-US" altLang="zh-CN" sz="3600" dirty="0" smtClean="0"/>
              <a:t>32</a:t>
            </a:r>
            <a:r>
              <a:rPr lang="zh-CN" altLang="en-US" sz="3600" dirty="0" smtClean="0"/>
              <a:t>位同学在学月的基础上取得进步。</a:t>
            </a:r>
            <a:r>
              <a:rPr lang="en-US" altLang="zh-CN" sz="3600" dirty="0" smtClean="0"/>
              <a:t>1</a:t>
            </a:r>
            <a:r>
              <a:rPr lang="zh-CN" altLang="en-US" sz="3600" dirty="0" smtClean="0"/>
              <a:t>人获得特等奖，</a:t>
            </a:r>
            <a:r>
              <a:rPr lang="en-US" altLang="zh-CN" sz="3600" dirty="0" smtClean="0"/>
              <a:t>6</a:t>
            </a:r>
            <a:r>
              <a:rPr lang="zh-CN" altLang="en-US" sz="3600" dirty="0" smtClean="0"/>
              <a:t>人获得一等奖，</a:t>
            </a:r>
            <a:r>
              <a:rPr lang="en-US" altLang="zh-CN" sz="3600" dirty="0" smtClean="0"/>
              <a:t>11</a:t>
            </a:r>
            <a:r>
              <a:rPr lang="zh-CN" altLang="en-US" sz="3600" dirty="0" smtClean="0"/>
              <a:t>人获得二等奖</a:t>
            </a:r>
            <a:r>
              <a:rPr lang="en-US" altLang="zh-CN" sz="3600" dirty="0" smtClean="0"/>
              <a:t>,14</a:t>
            </a:r>
            <a:r>
              <a:rPr lang="zh-CN" altLang="en-US" sz="3600" dirty="0" smtClean="0"/>
              <a:t>人获得进步奖。</a:t>
            </a:r>
            <a:endParaRPr lang="zh-CN" alt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529" name="Picture 2" descr="086"/>
          <p:cNvPicPr>
            <a:picLocks noChangeAspect="1" noChangeArrowheads="1"/>
          </p:cNvPicPr>
          <p:nvPr/>
        </p:nvPicPr>
        <p:blipFill>
          <a:blip r:embed="rId2"/>
          <a:srcRect/>
          <a:stretch>
            <a:fillRect/>
          </a:stretch>
        </p:blipFill>
        <p:spPr bwMode="auto">
          <a:xfrm>
            <a:off x="1" y="1"/>
            <a:ext cx="9646624" cy="7254875"/>
          </a:xfrm>
          <a:prstGeom prst="rect">
            <a:avLst/>
          </a:prstGeom>
          <a:noFill/>
          <a:ln w="9525">
            <a:noFill/>
            <a:miter lim="800000"/>
            <a:headEnd/>
            <a:tailEnd/>
          </a:ln>
        </p:spPr>
      </p:pic>
      <p:sp>
        <p:nvSpPr>
          <p:cNvPr id="24579" name="Rectangle 3"/>
          <p:cNvSpPr>
            <a:spLocks noGrp="1" noChangeArrowheads="1"/>
          </p:cNvSpPr>
          <p:nvPr>
            <p:ph type="title" idx="4294967295"/>
          </p:nvPr>
        </p:nvSpPr>
        <p:spPr>
          <a:xfrm>
            <a:off x="2843725" y="765175"/>
            <a:ext cx="3753556" cy="1066800"/>
          </a:xfrm>
        </p:spPr>
        <p:txBody>
          <a:bodyPr/>
          <a:lstStyle/>
          <a:p>
            <a:pPr eaLnBrk="1" hangingPunct="1"/>
            <a:r>
              <a:rPr lang="zh-CN" altLang="en-US" sz="5400" b="1" smtClean="0">
                <a:solidFill>
                  <a:srgbClr val="FF0000"/>
                </a:solidFill>
                <a:ea typeface="黑体" pitchFamily="49" charset="-122"/>
              </a:rPr>
              <a:t>半期总结</a:t>
            </a:r>
          </a:p>
        </p:txBody>
      </p:sp>
      <p:sp>
        <p:nvSpPr>
          <p:cNvPr id="22531" name="WordArt 5"/>
          <p:cNvSpPr>
            <a:spLocks noChangeArrowheads="1" noChangeShapeType="1" noTextEdit="1"/>
          </p:cNvSpPr>
          <p:nvPr/>
        </p:nvSpPr>
        <p:spPr bwMode="auto">
          <a:xfrm>
            <a:off x="2249715" y="2971801"/>
            <a:ext cx="4679513" cy="1008063"/>
          </a:xfrm>
          <a:prstGeom prst="rect">
            <a:avLst/>
          </a:prstGeom>
        </p:spPr>
        <p:txBody>
          <a:bodyPr wrap="none" fromWordArt="1">
            <a:prstTxWarp prst="textPlain">
              <a:avLst>
                <a:gd name="adj" fmla="val 50000"/>
              </a:avLst>
            </a:prstTxWarp>
          </a:bodyPr>
          <a:lstStyle/>
          <a:p>
            <a:pPr algn="ctr"/>
            <a:r>
              <a:rPr lang="zh-CN" altLang="en-US" sz="4400" b="1" i="1" kern="10">
                <a:ln w="9525">
                  <a:solidFill>
                    <a:srgbClr val="000000"/>
                  </a:solidFill>
                  <a:round/>
                  <a:headEnd/>
                  <a:tailEnd/>
                </a:ln>
                <a:solidFill>
                  <a:srgbClr val="FF0000"/>
                </a:solidFill>
                <a:effectLst>
                  <a:outerShdw dist="35921" dir="2700000" algn="ctr" rotWithShape="0">
                    <a:srgbClr val="808080">
                      <a:alpha val="75000"/>
                    </a:srgbClr>
                  </a:outerShdw>
                </a:effectLst>
                <a:latin typeface="宋体"/>
                <a:ea typeface="宋体"/>
              </a:rPr>
              <a:t>班级荣誉榜！</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4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PM_00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3554" name="Text Box 3"/>
          <p:cNvSpPr txBox="1">
            <a:spLocks noChangeArrowheads="1"/>
          </p:cNvSpPr>
          <p:nvPr/>
        </p:nvSpPr>
        <p:spPr bwMode="auto">
          <a:xfrm>
            <a:off x="1042878" y="1628776"/>
            <a:ext cx="6337905" cy="1006475"/>
          </a:xfrm>
          <a:prstGeom prst="rect">
            <a:avLst/>
          </a:prstGeom>
          <a:noFill/>
          <a:ln w="9525">
            <a:noFill/>
            <a:miter lim="800000"/>
            <a:headEnd/>
            <a:tailEnd/>
          </a:ln>
        </p:spPr>
        <p:txBody>
          <a:bodyPr>
            <a:spAutoFit/>
          </a:bodyPr>
          <a:lstStyle/>
          <a:p>
            <a:pPr algn="ctr">
              <a:spcBef>
                <a:spcPct val="50000"/>
              </a:spcBef>
            </a:pPr>
            <a:endParaRPr lang="zh-CN" altLang="en-US" sz="6000">
              <a:solidFill>
                <a:srgbClr val="FF0000"/>
              </a:solidFill>
              <a:latin typeface="Arial" pitchFamily="34" charset="0"/>
              <a:ea typeface="华文新魏" pitchFamily="2" charset="-122"/>
            </a:endParaRPr>
          </a:p>
        </p:txBody>
      </p:sp>
      <p:sp>
        <p:nvSpPr>
          <p:cNvPr id="23555" name="Text Box 4"/>
          <p:cNvSpPr txBox="1">
            <a:spLocks noChangeArrowheads="1"/>
          </p:cNvSpPr>
          <p:nvPr/>
        </p:nvSpPr>
        <p:spPr bwMode="auto">
          <a:xfrm>
            <a:off x="714348" y="1643050"/>
            <a:ext cx="7363313" cy="3500958"/>
          </a:xfrm>
          <a:prstGeom prst="rect">
            <a:avLst/>
          </a:prstGeom>
          <a:noFill/>
          <a:ln w="9525">
            <a:noFill/>
            <a:miter lim="800000"/>
            <a:headEnd/>
            <a:tailEnd/>
          </a:ln>
        </p:spPr>
        <p:txBody>
          <a:bodyPr>
            <a:spAutoFit/>
          </a:bodyPr>
          <a:lstStyle/>
          <a:p>
            <a:pPr algn="ctr">
              <a:spcBef>
                <a:spcPct val="50000"/>
              </a:spcBef>
            </a:pPr>
            <a:r>
              <a:rPr lang="zh-CN" altLang="en-US" sz="4000" b="1" dirty="0">
                <a:solidFill>
                  <a:srgbClr val="990099"/>
                </a:solidFill>
                <a:latin typeface="Arial" pitchFamily="34" charset="0"/>
                <a:ea typeface="华文新魏" pitchFamily="2" charset="-122"/>
              </a:rPr>
              <a:t>单 科 </a:t>
            </a:r>
            <a:r>
              <a:rPr lang="zh-CN" altLang="en-US" sz="4000" b="1" dirty="0" smtClean="0">
                <a:solidFill>
                  <a:srgbClr val="990099"/>
                </a:solidFill>
                <a:latin typeface="Arial" pitchFamily="34" charset="0"/>
                <a:ea typeface="华文新魏" pitchFamily="2" charset="-122"/>
              </a:rPr>
              <a:t>前三名</a:t>
            </a:r>
            <a:r>
              <a:rPr lang="zh-CN" altLang="en-US" sz="4000" dirty="0" smtClean="0">
                <a:solidFill>
                  <a:srgbClr val="FF0000"/>
                </a:solidFill>
                <a:latin typeface="Arial" pitchFamily="34" charset="0"/>
                <a:ea typeface="华文新魏" pitchFamily="2" charset="-122"/>
              </a:rPr>
              <a:t>  </a:t>
            </a:r>
            <a:endParaRPr lang="en-US" altLang="zh-CN" sz="40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语文：王镱洁   余淋</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               陈刚       陈祥菊</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endParaRPr lang="zh-CN" altLang="en-US" sz="900" dirty="0">
              <a:solidFill>
                <a:srgbClr val="FF0000"/>
              </a:solidFill>
              <a:latin typeface="Arial" pitchFamily="34" charset="0"/>
              <a:ea typeface="华文新魏" pitchFamily="2" charset="-122"/>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PM_00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3554" name="Text Box 3"/>
          <p:cNvSpPr txBox="1">
            <a:spLocks noChangeArrowheads="1"/>
          </p:cNvSpPr>
          <p:nvPr/>
        </p:nvSpPr>
        <p:spPr bwMode="auto">
          <a:xfrm>
            <a:off x="1042878" y="1628776"/>
            <a:ext cx="6337905" cy="1006475"/>
          </a:xfrm>
          <a:prstGeom prst="rect">
            <a:avLst/>
          </a:prstGeom>
          <a:noFill/>
          <a:ln w="9525">
            <a:noFill/>
            <a:miter lim="800000"/>
            <a:headEnd/>
            <a:tailEnd/>
          </a:ln>
        </p:spPr>
        <p:txBody>
          <a:bodyPr>
            <a:spAutoFit/>
          </a:bodyPr>
          <a:lstStyle/>
          <a:p>
            <a:pPr algn="ctr">
              <a:spcBef>
                <a:spcPct val="50000"/>
              </a:spcBef>
            </a:pPr>
            <a:endParaRPr lang="zh-CN" altLang="en-US" sz="6000">
              <a:solidFill>
                <a:srgbClr val="FF0000"/>
              </a:solidFill>
              <a:latin typeface="Arial" pitchFamily="34" charset="0"/>
              <a:ea typeface="华文新魏" pitchFamily="2" charset="-122"/>
            </a:endParaRPr>
          </a:p>
        </p:txBody>
      </p:sp>
      <p:sp>
        <p:nvSpPr>
          <p:cNvPr id="23555" name="Text Box 4"/>
          <p:cNvSpPr txBox="1">
            <a:spLocks noChangeArrowheads="1"/>
          </p:cNvSpPr>
          <p:nvPr/>
        </p:nvSpPr>
        <p:spPr bwMode="auto">
          <a:xfrm>
            <a:off x="701524" y="914401"/>
            <a:ext cx="7363313" cy="5532284"/>
          </a:xfrm>
          <a:prstGeom prst="rect">
            <a:avLst/>
          </a:prstGeom>
          <a:noFill/>
          <a:ln w="9525">
            <a:noFill/>
            <a:miter lim="800000"/>
            <a:headEnd/>
            <a:tailEnd/>
          </a:ln>
        </p:spPr>
        <p:txBody>
          <a:bodyPr>
            <a:spAutoFit/>
          </a:bodyPr>
          <a:lstStyle/>
          <a:p>
            <a:pPr algn="ctr">
              <a:spcBef>
                <a:spcPct val="50000"/>
              </a:spcBef>
            </a:pPr>
            <a:r>
              <a:rPr lang="zh-CN" altLang="en-US" sz="4000" b="1" dirty="0">
                <a:solidFill>
                  <a:srgbClr val="990099"/>
                </a:solidFill>
                <a:latin typeface="Arial" pitchFamily="34" charset="0"/>
                <a:ea typeface="华文新魏" pitchFamily="2" charset="-122"/>
              </a:rPr>
              <a:t>单 科 </a:t>
            </a:r>
            <a:r>
              <a:rPr lang="zh-CN" altLang="en-US" sz="4000" b="1" dirty="0" smtClean="0">
                <a:solidFill>
                  <a:srgbClr val="990099"/>
                </a:solidFill>
                <a:latin typeface="Arial" pitchFamily="34" charset="0"/>
                <a:ea typeface="华文新魏" pitchFamily="2" charset="-122"/>
              </a:rPr>
              <a:t>前三名</a:t>
            </a:r>
            <a:r>
              <a:rPr lang="zh-CN" altLang="en-US" sz="4000" dirty="0" smtClean="0">
                <a:solidFill>
                  <a:srgbClr val="FF0000"/>
                </a:solidFill>
                <a:latin typeface="Arial" pitchFamily="34" charset="0"/>
                <a:ea typeface="华文新魏" pitchFamily="2" charset="-122"/>
              </a:rPr>
              <a:t>   </a:t>
            </a:r>
            <a:endParaRPr lang="en-US" altLang="zh-CN" sz="40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数学：陈祥菊，王世文</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夏第康，陈刚，邱云，田欣，</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朱振宇，王镱洁  骆悦  </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胡 宏淋</a:t>
            </a:r>
            <a:endParaRPr lang="zh-CN" altLang="en-US" sz="4400" dirty="0">
              <a:solidFill>
                <a:srgbClr val="FF0000"/>
              </a:solidFill>
              <a:latin typeface="Arial" pitchFamily="34" charset="0"/>
              <a:ea typeface="华文新魏" pitchFamily="2" charset="-122"/>
            </a:endParaRPr>
          </a:p>
          <a:p>
            <a:pPr algn="ctr">
              <a:spcBef>
                <a:spcPct val="50000"/>
              </a:spcBef>
            </a:pP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endParaRPr lang="zh-CN" altLang="en-US" sz="900" dirty="0">
              <a:solidFill>
                <a:srgbClr val="FF0000"/>
              </a:solidFill>
              <a:latin typeface="Arial" pitchFamily="34" charset="0"/>
              <a:ea typeface="华文新魏" pitchFamily="2" charset="-122"/>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PM_00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3554" name="Text Box 3"/>
          <p:cNvSpPr txBox="1">
            <a:spLocks noChangeArrowheads="1"/>
          </p:cNvSpPr>
          <p:nvPr/>
        </p:nvSpPr>
        <p:spPr bwMode="auto">
          <a:xfrm>
            <a:off x="1042878" y="1628776"/>
            <a:ext cx="6337905" cy="1006475"/>
          </a:xfrm>
          <a:prstGeom prst="rect">
            <a:avLst/>
          </a:prstGeom>
          <a:noFill/>
          <a:ln w="9525">
            <a:noFill/>
            <a:miter lim="800000"/>
            <a:headEnd/>
            <a:tailEnd/>
          </a:ln>
        </p:spPr>
        <p:txBody>
          <a:bodyPr>
            <a:spAutoFit/>
          </a:bodyPr>
          <a:lstStyle/>
          <a:p>
            <a:pPr algn="ctr">
              <a:spcBef>
                <a:spcPct val="50000"/>
              </a:spcBef>
            </a:pPr>
            <a:endParaRPr lang="zh-CN" altLang="en-US" sz="6000">
              <a:solidFill>
                <a:srgbClr val="FF0000"/>
              </a:solidFill>
              <a:latin typeface="Arial" pitchFamily="34" charset="0"/>
              <a:ea typeface="华文新魏" pitchFamily="2" charset="-122"/>
            </a:endParaRPr>
          </a:p>
        </p:txBody>
      </p:sp>
      <p:sp>
        <p:nvSpPr>
          <p:cNvPr id="23555" name="Text Box 4"/>
          <p:cNvSpPr txBox="1">
            <a:spLocks noChangeArrowheads="1"/>
          </p:cNvSpPr>
          <p:nvPr/>
        </p:nvSpPr>
        <p:spPr bwMode="auto">
          <a:xfrm>
            <a:off x="-214346" y="1071546"/>
            <a:ext cx="8715404" cy="4516621"/>
          </a:xfrm>
          <a:prstGeom prst="rect">
            <a:avLst/>
          </a:prstGeom>
          <a:noFill/>
          <a:ln w="9525">
            <a:noFill/>
            <a:miter lim="800000"/>
            <a:headEnd/>
            <a:tailEnd/>
          </a:ln>
        </p:spPr>
        <p:txBody>
          <a:bodyPr wrap="square">
            <a:spAutoFit/>
          </a:bodyPr>
          <a:lstStyle/>
          <a:p>
            <a:pPr algn="ctr">
              <a:spcBef>
                <a:spcPct val="50000"/>
              </a:spcBef>
            </a:pPr>
            <a:r>
              <a:rPr lang="zh-CN" altLang="en-US" sz="4000" b="1" dirty="0">
                <a:solidFill>
                  <a:srgbClr val="990099"/>
                </a:solidFill>
                <a:latin typeface="Arial" pitchFamily="34" charset="0"/>
                <a:ea typeface="华文新魏" pitchFamily="2" charset="-122"/>
              </a:rPr>
              <a:t>单 科 </a:t>
            </a:r>
            <a:r>
              <a:rPr lang="zh-CN" altLang="en-US" sz="4000" b="1" dirty="0" smtClean="0">
                <a:solidFill>
                  <a:srgbClr val="990099"/>
                </a:solidFill>
                <a:latin typeface="Arial" pitchFamily="34" charset="0"/>
                <a:ea typeface="华文新魏" pitchFamily="2" charset="-122"/>
              </a:rPr>
              <a:t>前三名</a:t>
            </a:r>
            <a:r>
              <a:rPr lang="zh-CN" altLang="en-US" sz="4000" dirty="0" smtClean="0">
                <a:solidFill>
                  <a:srgbClr val="FF0000"/>
                </a:solidFill>
                <a:latin typeface="Arial" pitchFamily="34" charset="0"/>
                <a:ea typeface="华文新魏" pitchFamily="2" charset="-122"/>
              </a:rPr>
              <a:t>  </a:t>
            </a:r>
            <a:endParaRPr lang="en-US" altLang="zh-CN" sz="40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              英语：陈祥菊，邱云</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                      罗晨     骆悦</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  生物：梁欢    陈祥菊，邱云</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endParaRPr lang="zh-CN" altLang="en-US" sz="900" dirty="0">
              <a:solidFill>
                <a:srgbClr val="FF0000"/>
              </a:solidFill>
              <a:latin typeface="Arial" pitchFamily="34" charset="0"/>
              <a:ea typeface="华文新魏" pitchFamily="2" charset="-122"/>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PM_006"/>
          <p:cNvPicPr>
            <a:picLocks noChangeAspect="1" noChangeArrowheads="1"/>
          </p:cNvPicPr>
          <p:nvPr/>
        </p:nvPicPr>
        <p:blipFill>
          <a:blip r:embed="rId2"/>
          <a:srcRect/>
          <a:stretch>
            <a:fillRect/>
          </a:stretch>
        </p:blipFill>
        <p:spPr bwMode="auto">
          <a:xfrm>
            <a:off x="214282" y="0"/>
            <a:ext cx="9144000" cy="6858000"/>
          </a:xfrm>
          <a:prstGeom prst="rect">
            <a:avLst/>
          </a:prstGeom>
          <a:noFill/>
          <a:ln w="9525">
            <a:noFill/>
            <a:miter lim="800000"/>
            <a:headEnd/>
            <a:tailEnd/>
          </a:ln>
        </p:spPr>
      </p:pic>
      <p:sp>
        <p:nvSpPr>
          <p:cNvPr id="23554" name="Text Box 3"/>
          <p:cNvSpPr txBox="1">
            <a:spLocks noChangeArrowheads="1"/>
          </p:cNvSpPr>
          <p:nvPr/>
        </p:nvSpPr>
        <p:spPr bwMode="auto">
          <a:xfrm>
            <a:off x="1042878" y="1628776"/>
            <a:ext cx="6337905" cy="1006475"/>
          </a:xfrm>
          <a:prstGeom prst="rect">
            <a:avLst/>
          </a:prstGeom>
          <a:noFill/>
          <a:ln w="9525">
            <a:noFill/>
            <a:miter lim="800000"/>
            <a:headEnd/>
            <a:tailEnd/>
          </a:ln>
        </p:spPr>
        <p:txBody>
          <a:bodyPr>
            <a:spAutoFit/>
          </a:bodyPr>
          <a:lstStyle/>
          <a:p>
            <a:pPr algn="ctr">
              <a:spcBef>
                <a:spcPct val="50000"/>
              </a:spcBef>
            </a:pPr>
            <a:endParaRPr lang="zh-CN" altLang="en-US" sz="6000">
              <a:solidFill>
                <a:srgbClr val="FF0000"/>
              </a:solidFill>
              <a:latin typeface="Arial" pitchFamily="34" charset="0"/>
              <a:ea typeface="华文新魏" pitchFamily="2" charset="-122"/>
            </a:endParaRPr>
          </a:p>
        </p:txBody>
      </p:sp>
      <p:sp>
        <p:nvSpPr>
          <p:cNvPr id="23555" name="Text Box 4"/>
          <p:cNvSpPr txBox="1">
            <a:spLocks noChangeArrowheads="1"/>
          </p:cNvSpPr>
          <p:nvPr/>
        </p:nvSpPr>
        <p:spPr bwMode="auto">
          <a:xfrm>
            <a:off x="701524" y="1357298"/>
            <a:ext cx="7363313" cy="1469633"/>
          </a:xfrm>
          <a:prstGeom prst="rect">
            <a:avLst/>
          </a:prstGeom>
          <a:noFill/>
          <a:ln w="9525">
            <a:noFill/>
            <a:miter lim="800000"/>
            <a:headEnd/>
            <a:tailEnd/>
          </a:ln>
        </p:spPr>
        <p:txBody>
          <a:bodyPr wrap="square">
            <a:spAutoFit/>
          </a:bodyPr>
          <a:lstStyle/>
          <a:p>
            <a:pPr algn="ctr">
              <a:spcBef>
                <a:spcPct val="50000"/>
              </a:spcBef>
            </a:pPr>
            <a:r>
              <a:rPr lang="zh-CN" altLang="en-US" sz="4000" b="1" dirty="0">
                <a:solidFill>
                  <a:srgbClr val="990099"/>
                </a:solidFill>
                <a:latin typeface="Arial" pitchFamily="34" charset="0"/>
                <a:ea typeface="华文新魏" pitchFamily="2" charset="-122"/>
              </a:rPr>
              <a:t>单 科 </a:t>
            </a:r>
            <a:r>
              <a:rPr lang="zh-CN" altLang="en-US" sz="4000" b="1" dirty="0" smtClean="0">
                <a:solidFill>
                  <a:srgbClr val="990099"/>
                </a:solidFill>
                <a:latin typeface="Arial" pitchFamily="34" charset="0"/>
                <a:ea typeface="华文新魏" pitchFamily="2" charset="-122"/>
              </a:rPr>
              <a:t>前三名</a:t>
            </a:r>
            <a:r>
              <a:rPr lang="zh-CN" altLang="en-US" sz="4000" dirty="0" smtClean="0">
                <a:solidFill>
                  <a:srgbClr val="FF0000"/>
                </a:solidFill>
                <a:latin typeface="Arial" pitchFamily="34" charset="0"/>
                <a:ea typeface="华文新魏" pitchFamily="2" charset="-122"/>
              </a:rPr>
              <a:t>   </a:t>
            </a:r>
            <a:endParaRPr lang="en-US" altLang="zh-CN" sz="4000" dirty="0" smtClean="0">
              <a:solidFill>
                <a:srgbClr val="FF0000"/>
              </a:solidFill>
              <a:latin typeface="Arial" pitchFamily="34" charset="0"/>
              <a:ea typeface="华文新魏" pitchFamily="2" charset="-122"/>
            </a:endParaRPr>
          </a:p>
          <a:p>
            <a:pPr algn="ctr">
              <a:spcBef>
                <a:spcPct val="50000"/>
              </a:spcBef>
            </a:pP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endParaRPr lang="zh-CN" altLang="en-US" sz="900" dirty="0">
              <a:solidFill>
                <a:srgbClr val="FF0000"/>
              </a:solidFill>
              <a:latin typeface="Arial" pitchFamily="34" charset="0"/>
              <a:ea typeface="华文新魏" pitchFamily="2" charset="-122"/>
            </a:endParaRPr>
          </a:p>
        </p:txBody>
      </p:sp>
      <p:sp>
        <p:nvSpPr>
          <p:cNvPr id="5" name="TextBox 4"/>
          <p:cNvSpPr txBox="1"/>
          <p:nvPr/>
        </p:nvSpPr>
        <p:spPr>
          <a:xfrm>
            <a:off x="1214414" y="2214554"/>
            <a:ext cx="6858048" cy="3477875"/>
          </a:xfrm>
          <a:prstGeom prst="rect">
            <a:avLst/>
          </a:prstGeom>
          <a:noFill/>
        </p:spPr>
        <p:txBody>
          <a:bodyPr wrap="square" rtlCol="0">
            <a:spAutoFit/>
          </a:bodyPr>
          <a:lstStyle/>
          <a:p>
            <a:pPr algn="ctr">
              <a:spcBef>
                <a:spcPct val="50000"/>
              </a:spcBef>
            </a:pPr>
            <a:r>
              <a:rPr lang="zh-CN" altLang="en-US" sz="4000" dirty="0" smtClean="0">
                <a:solidFill>
                  <a:srgbClr val="FF0000"/>
                </a:solidFill>
                <a:latin typeface="Arial" pitchFamily="34" charset="0"/>
                <a:ea typeface="华文新魏" pitchFamily="2" charset="-122"/>
              </a:rPr>
              <a:t>地理</a:t>
            </a:r>
            <a:r>
              <a:rPr lang="en-US" altLang="zh-CN" sz="4000" dirty="0" smtClean="0">
                <a:solidFill>
                  <a:srgbClr val="FF0000"/>
                </a:solidFill>
                <a:latin typeface="Arial" pitchFamily="34" charset="0"/>
                <a:ea typeface="华文新魏" pitchFamily="2" charset="-122"/>
              </a:rPr>
              <a:t>:  </a:t>
            </a:r>
            <a:r>
              <a:rPr lang="zh-CN" altLang="en-US" sz="4000" dirty="0" smtClean="0">
                <a:solidFill>
                  <a:srgbClr val="FF0000"/>
                </a:solidFill>
                <a:latin typeface="Arial" pitchFamily="34" charset="0"/>
                <a:ea typeface="华文新魏" pitchFamily="2" charset="-122"/>
              </a:rPr>
              <a:t>邱云  田欣  陈刚王世文</a:t>
            </a:r>
            <a:endParaRPr lang="en-US" altLang="zh-CN" sz="4000" dirty="0" smtClean="0">
              <a:solidFill>
                <a:srgbClr val="FF0000"/>
              </a:solidFill>
              <a:latin typeface="Arial" pitchFamily="34" charset="0"/>
              <a:ea typeface="华文新魏" pitchFamily="2" charset="-122"/>
            </a:endParaRPr>
          </a:p>
          <a:p>
            <a:pPr algn="ctr">
              <a:spcBef>
                <a:spcPct val="50000"/>
              </a:spcBef>
            </a:pPr>
            <a:r>
              <a:rPr lang="zh-CN" altLang="en-US" sz="4000" dirty="0" smtClean="0">
                <a:solidFill>
                  <a:srgbClr val="FF0000"/>
                </a:solidFill>
                <a:latin typeface="Arial" pitchFamily="34" charset="0"/>
                <a:ea typeface="华文新魏" pitchFamily="2" charset="-122"/>
              </a:rPr>
              <a:t>政治：邱云  骆悦  兰洋 </a:t>
            </a:r>
            <a:endParaRPr lang="en-US" altLang="zh-CN" sz="4000" dirty="0" smtClean="0">
              <a:solidFill>
                <a:srgbClr val="FF0000"/>
              </a:solidFill>
              <a:latin typeface="Arial" pitchFamily="34" charset="0"/>
              <a:ea typeface="华文新魏" pitchFamily="2" charset="-122"/>
            </a:endParaRPr>
          </a:p>
          <a:p>
            <a:pPr algn="ctr">
              <a:spcBef>
                <a:spcPct val="50000"/>
              </a:spcBef>
            </a:pPr>
            <a:r>
              <a:rPr lang="zh-CN" altLang="en-US" sz="4000" dirty="0" smtClean="0">
                <a:solidFill>
                  <a:srgbClr val="FF0000"/>
                </a:solidFill>
                <a:latin typeface="Arial" pitchFamily="34" charset="0"/>
                <a:ea typeface="华文新魏" pitchFamily="2" charset="-122"/>
              </a:rPr>
              <a:t>历史：邱云   田欣  陈祥菊</a:t>
            </a:r>
            <a:endParaRPr lang="en-US" altLang="zh-CN" sz="4000" dirty="0" smtClean="0">
              <a:solidFill>
                <a:srgbClr val="FF0000"/>
              </a:solidFill>
              <a:latin typeface="Arial" pitchFamily="34" charset="0"/>
              <a:ea typeface="华文新魏" pitchFamily="2" charset="-122"/>
            </a:endParaRPr>
          </a:p>
          <a:p>
            <a:pPr algn="ctr">
              <a:spcBef>
                <a:spcPct val="50000"/>
              </a:spcBef>
            </a:pPr>
            <a:r>
              <a:rPr lang="zh-CN" altLang="en-US" sz="4000" dirty="0" smtClean="0">
                <a:solidFill>
                  <a:srgbClr val="FF0000"/>
                </a:solidFill>
                <a:latin typeface="Arial" pitchFamily="34" charset="0"/>
                <a:ea typeface="华文新魏" pitchFamily="2" charset="-122"/>
              </a:rPr>
              <a:t>王世文</a:t>
            </a:r>
            <a:endParaRPr lang="en-US" altLang="zh-CN" sz="4000" dirty="0" smtClean="0">
              <a:solidFill>
                <a:srgbClr val="FF0000"/>
              </a:solidFill>
              <a:latin typeface="Arial" pitchFamily="34" charset="0"/>
              <a:ea typeface="华文新魏" pitchFamily="2" charset="-122"/>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M_00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Text Box 4"/>
          <p:cNvSpPr txBox="1">
            <a:spLocks noChangeArrowheads="1"/>
          </p:cNvSpPr>
          <p:nvPr/>
        </p:nvSpPr>
        <p:spPr bwMode="auto">
          <a:xfrm>
            <a:off x="1088572" y="1600200"/>
            <a:ext cx="6583842" cy="2554545"/>
          </a:xfrm>
          <a:prstGeom prst="rect">
            <a:avLst/>
          </a:prstGeom>
          <a:noFill/>
          <a:ln w="9525">
            <a:noFill/>
            <a:miter lim="800000"/>
            <a:headEnd/>
            <a:tailEnd/>
          </a:ln>
        </p:spPr>
        <p:txBody>
          <a:bodyPr>
            <a:spAutoFit/>
          </a:bodyPr>
          <a:lstStyle/>
          <a:p>
            <a:pPr algn="ctr">
              <a:spcBef>
                <a:spcPct val="50000"/>
              </a:spcBef>
            </a:pPr>
            <a:r>
              <a:rPr lang="zh-CN" altLang="en-US" sz="4000" b="1" dirty="0" smtClean="0">
                <a:solidFill>
                  <a:srgbClr val="990099"/>
                </a:solidFill>
                <a:latin typeface="Arial" pitchFamily="34" charset="0"/>
                <a:ea typeface="华文新魏" pitchFamily="2" charset="-122"/>
              </a:rPr>
              <a:t>总分特等奖</a:t>
            </a:r>
            <a:r>
              <a:rPr lang="zh-CN" altLang="en-US" sz="4000" dirty="0" smtClean="0">
                <a:solidFill>
                  <a:srgbClr val="FF0000"/>
                </a:solidFill>
                <a:latin typeface="Arial" pitchFamily="34" charset="0"/>
                <a:ea typeface="华文新魏" pitchFamily="2" charset="-122"/>
              </a:rPr>
              <a:t>   </a:t>
            </a:r>
            <a:endParaRPr lang="en-US" altLang="zh-CN" sz="4000" dirty="0" smtClean="0">
              <a:solidFill>
                <a:srgbClr val="FF0000"/>
              </a:solidFill>
              <a:latin typeface="Arial" pitchFamily="34" charset="0"/>
              <a:ea typeface="华文新魏" pitchFamily="2" charset="-122"/>
            </a:endParaRPr>
          </a:p>
          <a:p>
            <a:pPr algn="ctr">
              <a:spcBef>
                <a:spcPct val="50000"/>
              </a:spcBef>
            </a:pPr>
            <a:endParaRPr lang="en-US" altLang="zh-CN" sz="4000" dirty="0" smtClean="0">
              <a:solidFill>
                <a:srgbClr val="FF0000"/>
              </a:solidFill>
              <a:latin typeface="Arial" pitchFamily="34" charset="0"/>
              <a:ea typeface="华文新魏" pitchFamily="2" charset="-122"/>
            </a:endParaRPr>
          </a:p>
          <a:p>
            <a:pPr algn="ctr">
              <a:spcBef>
                <a:spcPct val="50000"/>
              </a:spcBef>
            </a:pPr>
            <a:r>
              <a:rPr lang="zh-CN" altLang="en-US" sz="4000" dirty="0" smtClean="0">
                <a:solidFill>
                  <a:srgbClr val="FF0000"/>
                </a:solidFill>
                <a:latin typeface="Arial" pitchFamily="34" charset="0"/>
                <a:ea typeface="华文新魏" pitchFamily="2" charset="-122"/>
              </a:rPr>
              <a:t>邱     云</a:t>
            </a:r>
            <a:endParaRPr lang="zh-CN" altLang="en-US" sz="4000" dirty="0">
              <a:solidFill>
                <a:srgbClr val="FF0000"/>
              </a:solidFill>
              <a:latin typeface="Arial" pitchFamily="34" charset="0"/>
              <a:ea typeface="华文新魏"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PM_00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4578" name="Text Box 3"/>
          <p:cNvSpPr txBox="1">
            <a:spLocks noChangeArrowheads="1"/>
          </p:cNvSpPr>
          <p:nvPr/>
        </p:nvSpPr>
        <p:spPr bwMode="auto">
          <a:xfrm>
            <a:off x="1042878" y="1628776"/>
            <a:ext cx="6337905" cy="1006475"/>
          </a:xfrm>
          <a:prstGeom prst="rect">
            <a:avLst/>
          </a:prstGeom>
          <a:noFill/>
          <a:ln w="9525">
            <a:noFill/>
            <a:miter lim="800000"/>
            <a:headEnd/>
            <a:tailEnd/>
          </a:ln>
        </p:spPr>
        <p:txBody>
          <a:bodyPr>
            <a:spAutoFit/>
          </a:bodyPr>
          <a:lstStyle/>
          <a:p>
            <a:pPr algn="ctr">
              <a:spcBef>
                <a:spcPct val="50000"/>
              </a:spcBef>
            </a:pPr>
            <a:endParaRPr lang="zh-CN" altLang="en-US" sz="6000">
              <a:solidFill>
                <a:srgbClr val="FF0000"/>
              </a:solidFill>
              <a:latin typeface="Arial" pitchFamily="34" charset="0"/>
              <a:ea typeface="华文新魏" pitchFamily="2" charset="-122"/>
            </a:endParaRPr>
          </a:p>
        </p:txBody>
      </p:sp>
      <p:sp>
        <p:nvSpPr>
          <p:cNvPr id="24579" name="Text Box 4"/>
          <p:cNvSpPr txBox="1">
            <a:spLocks noChangeArrowheads="1"/>
          </p:cNvSpPr>
          <p:nvPr/>
        </p:nvSpPr>
        <p:spPr bwMode="auto">
          <a:xfrm>
            <a:off x="1088572" y="1600200"/>
            <a:ext cx="6583842" cy="5093702"/>
          </a:xfrm>
          <a:prstGeom prst="rect">
            <a:avLst/>
          </a:prstGeom>
          <a:noFill/>
          <a:ln w="9525">
            <a:noFill/>
            <a:miter lim="800000"/>
            <a:headEnd/>
            <a:tailEnd/>
          </a:ln>
        </p:spPr>
        <p:txBody>
          <a:bodyPr>
            <a:spAutoFit/>
          </a:bodyPr>
          <a:lstStyle/>
          <a:p>
            <a:pPr algn="ctr">
              <a:spcBef>
                <a:spcPct val="50000"/>
              </a:spcBef>
            </a:pPr>
            <a:r>
              <a:rPr lang="zh-CN" altLang="en-US" sz="4000" b="1" dirty="0">
                <a:solidFill>
                  <a:srgbClr val="990099"/>
                </a:solidFill>
                <a:latin typeface="Arial" pitchFamily="34" charset="0"/>
                <a:ea typeface="华文新魏" pitchFamily="2" charset="-122"/>
              </a:rPr>
              <a:t>总分一等奖</a:t>
            </a:r>
            <a:r>
              <a:rPr lang="zh-CN" altLang="en-US" sz="4000" dirty="0">
                <a:solidFill>
                  <a:srgbClr val="FF0000"/>
                </a:solidFill>
                <a:latin typeface="Arial" pitchFamily="34" charset="0"/>
                <a:ea typeface="华文新魏" pitchFamily="2" charset="-122"/>
              </a:rPr>
              <a:t>   </a:t>
            </a:r>
          </a:p>
          <a:p>
            <a:pPr algn="ctr">
              <a:spcBef>
                <a:spcPct val="50000"/>
              </a:spcBef>
            </a:pPr>
            <a:r>
              <a:rPr lang="zh-CN" altLang="en-US" sz="4400" dirty="0" smtClean="0">
                <a:solidFill>
                  <a:srgbClr val="FF0000"/>
                </a:solidFill>
                <a:latin typeface="Arial" pitchFamily="34" charset="0"/>
                <a:ea typeface="华文新魏" pitchFamily="2" charset="-122"/>
              </a:rPr>
              <a:t>陈祥菊  骆悦 </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王世文 陈刚 </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田欣 王镱洁 </a:t>
            </a:r>
            <a:r>
              <a:rPr lang="zh-CN" altLang="en-US" sz="900" dirty="0" smtClean="0">
                <a:solidFill>
                  <a:srgbClr val="FF0000"/>
                </a:solidFill>
                <a:latin typeface="Arial" pitchFamily="34" charset="0"/>
                <a:ea typeface="华文新魏" pitchFamily="2" charset="-122"/>
              </a:rPr>
              <a:t/>
            </a:r>
            <a:br>
              <a:rPr lang="zh-CN" altLang="en-US" sz="900" dirty="0" smtClean="0">
                <a:solidFill>
                  <a:srgbClr val="FF0000"/>
                </a:solidFill>
                <a:latin typeface="Arial" pitchFamily="34" charset="0"/>
                <a:ea typeface="华文新魏" pitchFamily="2" charset="-122"/>
              </a:rPr>
            </a:br>
            <a:r>
              <a:rPr lang="zh-CN" altLang="en-US" sz="900" dirty="0" smtClean="0">
                <a:solidFill>
                  <a:srgbClr val="FF0000"/>
                </a:solidFill>
                <a:latin typeface="Arial" pitchFamily="34" charset="0"/>
                <a:ea typeface="华文新魏" pitchFamily="2" charset="-122"/>
              </a:rPr>
              <a:t/>
            </a:r>
            <a:br>
              <a:rPr lang="zh-CN" altLang="en-US" sz="900" dirty="0" smtClean="0">
                <a:solidFill>
                  <a:srgbClr val="FF0000"/>
                </a:solidFill>
                <a:latin typeface="Arial" pitchFamily="34" charset="0"/>
                <a:ea typeface="华文新魏" pitchFamily="2" charset="-122"/>
              </a:rPr>
            </a:br>
            <a:r>
              <a:rPr lang="zh-CN" altLang="en-US" sz="900" dirty="0" smtClean="0">
                <a:solidFill>
                  <a:srgbClr val="FF0000"/>
                </a:solidFill>
                <a:latin typeface="Arial" pitchFamily="34" charset="0"/>
                <a:ea typeface="华文新魏" pitchFamily="2" charset="-122"/>
              </a:rPr>
              <a:t/>
            </a:r>
            <a:br>
              <a:rPr lang="zh-CN" altLang="en-US" sz="900" dirty="0" smtClean="0">
                <a:solidFill>
                  <a:srgbClr val="FF0000"/>
                </a:solidFill>
                <a:latin typeface="Arial" pitchFamily="34" charset="0"/>
                <a:ea typeface="华文新魏" pitchFamily="2" charset="-122"/>
              </a:rPr>
            </a:br>
            <a:r>
              <a:rPr lang="zh-CN" altLang="en-US" sz="900" dirty="0" smtClean="0">
                <a:solidFill>
                  <a:srgbClr val="FF0000"/>
                </a:solidFill>
                <a:latin typeface="Arial" pitchFamily="34" charset="0"/>
                <a:ea typeface="华文新魏" pitchFamily="2" charset="-122"/>
              </a:rPr>
              <a:t/>
            </a:r>
            <a:br>
              <a:rPr lang="zh-CN" altLang="en-US" sz="900" dirty="0" smtClean="0">
                <a:solidFill>
                  <a:srgbClr val="FF0000"/>
                </a:solidFill>
                <a:latin typeface="Arial" pitchFamily="34" charset="0"/>
                <a:ea typeface="华文新魏" pitchFamily="2" charset="-122"/>
              </a:rPr>
            </a:br>
            <a:endParaRPr lang="zh-CN" altLang="en-US" sz="6000" dirty="0">
              <a:solidFill>
                <a:srgbClr val="FF0000"/>
              </a:solidFill>
              <a:latin typeface="Arial" pitchFamily="34" charset="0"/>
              <a:ea typeface="华文新魏" pitchFamily="2" charset="-122"/>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PM_00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5602" name="Text Box 3"/>
          <p:cNvSpPr txBox="1">
            <a:spLocks noChangeArrowheads="1"/>
          </p:cNvSpPr>
          <p:nvPr/>
        </p:nvSpPr>
        <p:spPr bwMode="auto">
          <a:xfrm>
            <a:off x="1042878" y="1628776"/>
            <a:ext cx="6337905" cy="1006475"/>
          </a:xfrm>
          <a:prstGeom prst="rect">
            <a:avLst/>
          </a:prstGeom>
          <a:noFill/>
          <a:ln w="9525">
            <a:noFill/>
            <a:miter lim="800000"/>
            <a:headEnd/>
            <a:tailEnd/>
          </a:ln>
        </p:spPr>
        <p:txBody>
          <a:bodyPr>
            <a:spAutoFit/>
          </a:bodyPr>
          <a:lstStyle/>
          <a:p>
            <a:pPr algn="ctr">
              <a:spcBef>
                <a:spcPct val="50000"/>
              </a:spcBef>
            </a:pPr>
            <a:endParaRPr lang="zh-CN" altLang="en-US" sz="6000">
              <a:solidFill>
                <a:srgbClr val="FF0000"/>
              </a:solidFill>
              <a:latin typeface="Arial" pitchFamily="34" charset="0"/>
              <a:ea typeface="华文新魏" pitchFamily="2" charset="-122"/>
            </a:endParaRPr>
          </a:p>
        </p:txBody>
      </p:sp>
      <p:sp>
        <p:nvSpPr>
          <p:cNvPr id="25603" name="Text Box 4"/>
          <p:cNvSpPr txBox="1">
            <a:spLocks noChangeArrowheads="1"/>
          </p:cNvSpPr>
          <p:nvPr/>
        </p:nvSpPr>
        <p:spPr bwMode="auto">
          <a:xfrm>
            <a:off x="1088572" y="1071547"/>
            <a:ext cx="6583842" cy="6109365"/>
          </a:xfrm>
          <a:prstGeom prst="rect">
            <a:avLst/>
          </a:prstGeom>
          <a:noFill/>
          <a:ln w="9525">
            <a:noFill/>
            <a:miter lim="800000"/>
            <a:headEnd/>
            <a:tailEnd/>
          </a:ln>
        </p:spPr>
        <p:txBody>
          <a:bodyPr wrap="square">
            <a:spAutoFit/>
          </a:bodyPr>
          <a:lstStyle/>
          <a:p>
            <a:pPr algn="ctr">
              <a:spcBef>
                <a:spcPct val="50000"/>
              </a:spcBef>
            </a:pPr>
            <a:r>
              <a:rPr lang="zh-CN" altLang="en-US" sz="4000" b="1" dirty="0">
                <a:solidFill>
                  <a:srgbClr val="990099"/>
                </a:solidFill>
                <a:latin typeface="Arial" pitchFamily="34" charset="0"/>
                <a:ea typeface="华文新魏" pitchFamily="2" charset="-122"/>
              </a:rPr>
              <a:t>总分二等奖</a:t>
            </a:r>
            <a:r>
              <a:rPr lang="zh-CN" altLang="en-US" sz="4000" dirty="0">
                <a:solidFill>
                  <a:srgbClr val="FF0000"/>
                </a:solidFill>
                <a:latin typeface="Arial" pitchFamily="34" charset="0"/>
                <a:ea typeface="华文新魏" pitchFamily="2" charset="-122"/>
              </a:rPr>
              <a:t>   </a:t>
            </a:r>
          </a:p>
          <a:p>
            <a:pPr algn="ctr">
              <a:spcBef>
                <a:spcPct val="50000"/>
              </a:spcBef>
            </a:pPr>
            <a:r>
              <a:rPr lang="zh-CN" altLang="en-US" sz="4400" dirty="0" smtClean="0">
                <a:solidFill>
                  <a:srgbClr val="FF0000"/>
                </a:solidFill>
                <a:latin typeface="Arial" pitchFamily="34" charset="0"/>
                <a:ea typeface="华文新魏" pitchFamily="2" charset="-122"/>
              </a:rPr>
              <a:t>袁子贤   夏第康      钟瑞 </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兰洋       朱振宇     吕泓杰 </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胡宏淋    毛敏      李玲玉 </a:t>
            </a:r>
            <a:endParaRPr lang="en-US" altLang="zh-CN" sz="4400" dirty="0" smtClean="0">
              <a:solidFill>
                <a:srgbClr val="FF0000"/>
              </a:solidFill>
              <a:latin typeface="Arial" pitchFamily="34" charset="0"/>
              <a:ea typeface="华文新魏" pitchFamily="2" charset="-122"/>
            </a:endParaRPr>
          </a:p>
          <a:p>
            <a:pPr algn="ctr">
              <a:spcBef>
                <a:spcPct val="50000"/>
              </a:spcBef>
            </a:pPr>
            <a:r>
              <a:rPr lang="zh-CN" altLang="en-US" sz="4400" dirty="0" smtClean="0">
                <a:solidFill>
                  <a:srgbClr val="FF0000"/>
                </a:solidFill>
                <a:latin typeface="Arial" pitchFamily="34" charset="0"/>
                <a:ea typeface="华文新魏" pitchFamily="2" charset="-122"/>
              </a:rPr>
              <a:t> 梁欢           刘钢</a:t>
            </a: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r>
              <a:rPr lang="zh-CN" altLang="en-US" sz="900" dirty="0">
                <a:solidFill>
                  <a:srgbClr val="FF0000"/>
                </a:solidFill>
                <a:latin typeface="Arial" pitchFamily="34" charset="0"/>
                <a:ea typeface="华文新魏" pitchFamily="2" charset="-122"/>
              </a:rPr>
              <a:t/>
            </a:r>
            <a:br>
              <a:rPr lang="zh-CN" altLang="en-US" sz="900" dirty="0">
                <a:solidFill>
                  <a:srgbClr val="FF0000"/>
                </a:solidFill>
                <a:latin typeface="Arial" pitchFamily="34" charset="0"/>
                <a:ea typeface="华文新魏" pitchFamily="2" charset="-122"/>
              </a:rPr>
            </a:br>
            <a:endParaRPr lang="zh-CN" altLang="en-US" sz="6000" dirty="0">
              <a:solidFill>
                <a:srgbClr val="FF0000"/>
              </a:solidFill>
              <a:latin typeface="Arial" pitchFamily="34" charset="0"/>
              <a:ea typeface="华文新魏" pitchFamily="2" charset="-122"/>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0166" y="2143117"/>
            <a:ext cx="6929486" cy="2143140"/>
          </a:xfrm>
          <a:prstGeom prst="rect">
            <a:avLst/>
          </a:prstGeom>
          <a:noFill/>
        </p:spPr>
        <p:txBody>
          <a:bodyPr wrap="square" rtlCol="0">
            <a:spAutoFit/>
          </a:bodyPr>
          <a:lstStyle/>
          <a:p>
            <a:r>
              <a:rPr lang="zh-CN" altLang="en-US" sz="3200" b="1" dirty="0" smtClean="0">
                <a:solidFill>
                  <a:srgbClr val="FF0000"/>
                </a:solidFill>
              </a:rPr>
              <a:t>田欣            梁欢         张欢       兰洋  </a:t>
            </a:r>
            <a:endParaRPr lang="en-US" altLang="zh-CN" sz="3200" b="1" dirty="0" smtClean="0">
              <a:solidFill>
                <a:srgbClr val="FF0000"/>
              </a:solidFill>
            </a:endParaRPr>
          </a:p>
          <a:p>
            <a:r>
              <a:rPr lang="zh-CN" altLang="en-US" sz="3200" b="1" dirty="0" smtClean="0">
                <a:solidFill>
                  <a:srgbClr val="FF0000"/>
                </a:solidFill>
              </a:rPr>
              <a:t> 骆悦  </a:t>
            </a:r>
            <a:r>
              <a:rPr lang="en-US" altLang="zh-CN" sz="3200" b="1" dirty="0" smtClean="0">
                <a:solidFill>
                  <a:srgbClr val="FF0000"/>
                </a:solidFill>
              </a:rPr>
              <a:t>         </a:t>
            </a:r>
            <a:r>
              <a:rPr lang="zh-CN" altLang="en-US" sz="3200" b="1" dirty="0" smtClean="0">
                <a:solidFill>
                  <a:srgbClr val="FF0000"/>
                </a:solidFill>
              </a:rPr>
              <a:t>周彬       游成林     夏第康  </a:t>
            </a:r>
            <a:endParaRPr lang="en-US" altLang="zh-CN" sz="3200" b="1" dirty="0" smtClean="0">
              <a:solidFill>
                <a:srgbClr val="FF0000"/>
              </a:solidFill>
            </a:endParaRPr>
          </a:p>
          <a:p>
            <a:r>
              <a:rPr lang="zh-CN" altLang="en-US" sz="3200" b="1" dirty="0" smtClean="0">
                <a:solidFill>
                  <a:srgbClr val="FF0000"/>
                </a:solidFill>
              </a:rPr>
              <a:t> 罗晨  </a:t>
            </a:r>
            <a:r>
              <a:rPr lang="en-US" altLang="zh-CN" sz="3200" b="1" dirty="0" smtClean="0">
                <a:solidFill>
                  <a:srgbClr val="FF0000"/>
                </a:solidFill>
              </a:rPr>
              <a:t>         </a:t>
            </a:r>
            <a:r>
              <a:rPr lang="zh-CN" altLang="en-US" sz="3200" b="1" dirty="0" smtClean="0">
                <a:solidFill>
                  <a:srgbClr val="FF0000"/>
                </a:solidFill>
              </a:rPr>
              <a:t>母春艺     胡宏淋    陈祥菊   刘钢            文治 </a:t>
            </a:r>
            <a:endParaRPr lang="zh-CN" altLang="en-US" sz="3200" b="1" dirty="0">
              <a:solidFill>
                <a:srgbClr val="FF0000"/>
              </a:solidFill>
            </a:endParaRPr>
          </a:p>
        </p:txBody>
      </p:sp>
      <p:sp>
        <p:nvSpPr>
          <p:cNvPr id="3" name="TextBox 2"/>
          <p:cNvSpPr txBox="1"/>
          <p:nvPr/>
        </p:nvSpPr>
        <p:spPr>
          <a:xfrm>
            <a:off x="1763688" y="1052736"/>
            <a:ext cx="6552728" cy="646331"/>
          </a:xfrm>
          <a:prstGeom prst="rect">
            <a:avLst/>
          </a:prstGeom>
          <a:noFill/>
        </p:spPr>
        <p:txBody>
          <a:bodyPr wrap="square" rtlCol="0">
            <a:spAutoFit/>
          </a:bodyPr>
          <a:lstStyle/>
          <a:p>
            <a:r>
              <a:rPr lang="zh-CN" altLang="en-US" sz="3600" b="1" dirty="0" smtClean="0">
                <a:solidFill>
                  <a:srgbClr val="FF0000"/>
                </a:solidFill>
              </a:rPr>
              <a:t>在月考基础上取得进步的同学</a:t>
            </a:r>
            <a:endParaRPr lang="zh-CN" altLang="en-US" sz="3600" b="1" dirty="0">
              <a:solidFill>
                <a:srgbClr val="FF0000"/>
              </a:solidFill>
            </a:endParaRPr>
          </a:p>
        </p:txBody>
      </p:sp>
      <p:sp>
        <p:nvSpPr>
          <p:cNvPr id="4" name="矩形 3"/>
          <p:cNvSpPr/>
          <p:nvPr/>
        </p:nvSpPr>
        <p:spPr>
          <a:xfrm>
            <a:off x="2500298" y="0"/>
            <a:ext cx="3816423" cy="830997"/>
          </a:xfrm>
          <a:prstGeom prst="rect">
            <a:avLst/>
          </a:prstGeom>
        </p:spPr>
        <p:txBody>
          <a:bodyPr wrap="square">
            <a:spAutoFit/>
          </a:bodyPr>
          <a:lstStyle/>
          <a:p>
            <a:pPr algn="ctr"/>
            <a:r>
              <a:rPr lang="zh-CN" altLang="en-US" sz="4800" b="1" kern="10" dirty="0" smtClean="0">
                <a:ln w="19050">
                  <a:solidFill>
                    <a:srgbClr val="FF0000"/>
                  </a:solidFill>
                  <a:round/>
                  <a:headEnd/>
                  <a:tailEnd/>
                </a:ln>
                <a:solidFill>
                  <a:srgbClr val="FF0000"/>
                </a:solidFill>
                <a:effectLst>
                  <a:outerShdw dist="35921" dir="2700000" algn="ctr" rotWithShape="0">
                    <a:srgbClr val="990000"/>
                  </a:outerShdw>
                </a:effectLst>
                <a:latin typeface="宋体"/>
                <a:ea typeface="宋体"/>
              </a:rPr>
              <a:t>光  荣  榜</a:t>
            </a:r>
            <a:endParaRPr lang="zh-CN" altLang="en-US" sz="4800" b="1" kern="10" dirty="0">
              <a:ln w="19050">
                <a:solidFill>
                  <a:srgbClr val="FF0000"/>
                </a:solidFill>
                <a:round/>
                <a:headEnd/>
                <a:tailEnd/>
              </a:ln>
              <a:solidFill>
                <a:srgbClr val="FF0000"/>
              </a:solidFill>
              <a:effectLst>
                <a:outerShdw dist="35921" dir="2700000" algn="ctr" rotWithShape="0">
                  <a:srgbClr val="990000"/>
                </a:outerShdw>
              </a:effectLst>
              <a:latin typeface="宋体"/>
              <a:ea typeface="宋体"/>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236"/>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4" name="Picture 6"/>
          <p:cNvPicPr>
            <a:picLocks noChangeAspect="1" noChangeArrowheads="1"/>
          </p:cNvPicPr>
          <p:nvPr/>
        </p:nvPicPr>
        <p:blipFill>
          <a:blip r:embed="rId3" cstate="print"/>
          <a:srcRect/>
          <a:stretch>
            <a:fillRect/>
          </a:stretch>
        </p:blipFill>
        <p:spPr bwMode="auto">
          <a:xfrm>
            <a:off x="142844" y="0"/>
            <a:ext cx="5143536" cy="3857219"/>
          </a:xfrm>
          <a:prstGeom prst="rect">
            <a:avLst/>
          </a:prstGeom>
          <a:noFill/>
          <a:ln w="9525">
            <a:noFill/>
            <a:miter lim="800000"/>
            <a:headEnd/>
            <a:tailEnd/>
          </a:ln>
          <a:effectLst/>
        </p:spPr>
      </p:pic>
      <p:sp>
        <p:nvSpPr>
          <p:cNvPr id="6" name="矩形 5"/>
          <p:cNvSpPr/>
          <p:nvPr/>
        </p:nvSpPr>
        <p:spPr>
          <a:xfrm>
            <a:off x="0" y="3857628"/>
            <a:ext cx="7000892" cy="3416320"/>
          </a:xfrm>
          <a:prstGeom prst="rect">
            <a:avLst/>
          </a:prstGeom>
        </p:spPr>
        <p:txBody>
          <a:bodyPr wrap="square">
            <a:spAutoFit/>
          </a:bodyPr>
          <a:lstStyle/>
          <a:p>
            <a:r>
              <a:rPr lang="en-US" altLang="zh-CN" dirty="0" smtClean="0"/>
              <a:t>        </a:t>
            </a:r>
            <a:r>
              <a:rPr lang="zh-CN" altLang="en-US" dirty="0" smtClean="0"/>
              <a:t>李华英，</a:t>
            </a:r>
            <a:r>
              <a:rPr lang="zh-CN" altLang="zh-CN" dirty="0" smtClean="0"/>
              <a:t>中学</a:t>
            </a:r>
            <a:r>
              <a:rPr lang="zh-CN" altLang="zh-CN" dirty="0"/>
              <a:t>英语二级</a:t>
            </a:r>
            <a:r>
              <a:rPr lang="zh-CN" altLang="zh-CN" dirty="0" smtClean="0"/>
              <a:t>教师</a:t>
            </a:r>
            <a:r>
              <a:rPr lang="zh-CN" altLang="en-US" dirty="0" smtClean="0"/>
              <a:t>，</a:t>
            </a:r>
            <a:r>
              <a:rPr lang="zh-CN" altLang="en-US" dirty="0" smtClean="0">
                <a:ea typeface="仿宋_GB2312" pitchFamily="49" charset="-122"/>
              </a:rPr>
              <a:t>本人从事教育事业</a:t>
            </a:r>
            <a:r>
              <a:rPr lang="en-US" altLang="zh-CN" dirty="0" smtClean="0">
                <a:ea typeface="仿宋_GB2312" pitchFamily="49" charset="-122"/>
              </a:rPr>
              <a:t>8</a:t>
            </a:r>
            <a:r>
              <a:rPr lang="zh-CN" altLang="en-US" dirty="0" smtClean="0">
                <a:ea typeface="仿宋_GB2312" pitchFamily="49" charset="-122"/>
              </a:rPr>
              <a:t>年，有很强的责任心和爱心，</a:t>
            </a:r>
            <a:r>
              <a:rPr lang="zh-CN" altLang="zh-CN" dirty="0" smtClean="0"/>
              <a:t>一直</a:t>
            </a:r>
            <a:r>
              <a:rPr lang="zh-CN" altLang="zh-CN" dirty="0"/>
              <a:t>担任班主任工作，多次参加校内、镇级教学竞赛并获奖，曾获得</a:t>
            </a:r>
            <a:r>
              <a:rPr lang="en-US" altLang="zh-CN" dirty="0"/>
              <a:t>” </a:t>
            </a:r>
            <a:r>
              <a:rPr lang="zh-CN" altLang="zh-CN" dirty="0"/>
              <a:t>优秀教师</a:t>
            </a:r>
            <a:r>
              <a:rPr lang="en-US" altLang="zh-CN" dirty="0"/>
              <a:t>”</a:t>
            </a:r>
            <a:r>
              <a:rPr lang="zh-CN" altLang="zh-CN" dirty="0"/>
              <a:t>、</a:t>
            </a:r>
            <a:r>
              <a:rPr lang="en-US" altLang="zh-CN" dirty="0"/>
              <a:t>” </a:t>
            </a:r>
            <a:r>
              <a:rPr lang="zh-CN" altLang="zh-CN" dirty="0"/>
              <a:t>优秀班主任</a:t>
            </a:r>
            <a:r>
              <a:rPr lang="en-US" altLang="zh-CN" dirty="0"/>
              <a:t>”</a:t>
            </a:r>
            <a:r>
              <a:rPr lang="zh-CN" altLang="zh-CN" dirty="0" smtClean="0"/>
              <a:t>称号</a:t>
            </a:r>
            <a:r>
              <a:rPr lang="zh-CN" altLang="en-US" dirty="0" smtClean="0"/>
              <a:t>，</a:t>
            </a:r>
            <a:r>
              <a:rPr lang="zh-CN" altLang="en-US" dirty="0" smtClean="0">
                <a:latin typeface="ˎ̥"/>
                <a:ea typeface="宋体" pitchFamily="2" charset="-122"/>
                <a:cs typeface="Times New Roman" pitchFamily="18" charset="0"/>
              </a:rPr>
              <a:t>县级论文二、三等奖</a:t>
            </a:r>
            <a:r>
              <a:rPr lang="en-US" altLang="zh-CN" dirty="0" smtClean="0">
                <a:latin typeface="Times New Roman" pitchFamily="18" charset="0"/>
                <a:ea typeface="ˎ̥"/>
                <a:cs typeface="Times New Roman" pitchFamily="18" charset="0"/>
              </a:rPr>
              <a:t>;</a:t>
            </a:r>
            <a:r>
              <a:rPr lang="zh-CN" altLang="en-US" dirty="0" smtClean="0">
                <a:latin typeface="ˎ̥"/>
                <a:ea typeface="宋体" pitchFamily="2" charset="-122"/>
                <a:cs typeface="Times New Roman" pitchFamily="18" charset="0"/>
              </a:rPr>
              <a:t>镇级优质课一等奖；镇级教学评估二、三等奖。</a:t>
            </a:r>
            <a:r>
              <a:rPr lang="zh-CN" altLang="zh-CN" dirty="0" smtClean="0"/>
              <a:t>在</a:t>
            </a:r>
            <a:r>
              <a:rPr lang="zh-CN" altLang="zh-CN" dirty="0"/>
              <a:t>教学中，我坚持用兴趣吸引学生，用言传身教感染学生，用广博的知识开拓学生。</a:t>
            </a:r>
            <a:r>
              <a:rPr lang="en-US" altLang="zh-CN" dirty="0"/>
              <a:t> “</a:t>
            </a:r>
            <a:r>
              <a:rPr lang="zh-CN" altLang="zh-CN" dirty="0"/>
              <a:t>尊重每一个学生，发现他们身上的闪光点，不断地激发他们学习的热情、找到自己的成功</a:t>
            </a:r>
            <a:r>
              <a:rPr lang="en-US" altLang="zh-CN" dirty="0"/>
              <a:t>”</a:t>
            </a:r>
            <a:r>
              <a:rPr lang="zh-CN" altLang="zh-CN" dirty="0"/>
              <a:t>便是我现在的追求。我相信，教学的艺术不在于传授本领，而在于激励、唤醒和</a:t>
            </a:r>
            <a:r>
              <a:rPr lang="zh-CN" altLang="zh-CN" dirty="0" smtClean="0"/>
              <a:t>鼓舞</a:t>
            </a:r>
            <a:r>
              <a:rPr lang="zh-CN" altLang="en-US" dirty="0" smtClean="0"/>
              <a:t>，本人</a:t>
            </a:r>
            <a:r>
              <a:rPr lang="zh-CN" dirty="0" smtClean="0"/>
              <a:t>热爱英语教育教学工作，具有强烈的课程创新意识，教学设计灵动而开放</a:t>
            </a:r>
            <a:r>
              <a:rPr lang="zh-CN" altLang="en-US" dirty="0" smtClean="0"/>
              <a:t>，</a:t>
            </a:r>
            <a:r>
              <a:rPr lang="zh-CN" dirty="0" smtClean="0"/>
              <a:t>平时的教学中注重学习和反思，能够不断提高自身的教育教学修养，并善于将其运用到新的教育教学实践。</a:t>
            </a:r>
          </a:p>
          <a:p>
            <a:endParaRPr lang="zh-CN" altLang="en-US" dirty="0">
              <a:ea typeface="新宋体" pitchFamily="49" charset="-122"/>
            </a:endParaRPr>
          </a:p>
        </p:txBody>
      </p:sp>
      <p:sp>
        <p:nvSpPr>
          <p:cNvPr id="7" name="WordArt 9"/>
          <p:cNvSpPr>
            <a:spLocks noChangeArrowheads="1" noChangeShapeType="1" noTextEdit="1"/>
          </p:cNvSpPr>
          <p:nvPr/>
        </p:nvSpPr>
        <p:spPr bwMode="auto">
          <a:xfrm rot="5400000">
            <a:off x="5129213" y="3232150"/>
            <a:ext cx="6400800" cy="457200"/>
          </a:xfrm>
          <a:prstGeom prst="rect">
            <a:avLst/>
          </a:prstGeom>
        </p:spPr>
        <p:txBody>
          <a:bodyPr vert="eaVert" wrap="none" fromWordArt="1">
            <a:prstTxWarp prst="textPlain">
              <a:avLst>
                <a:gd name="adj" fmla="val 50000"/>
              </a:avLst>
            </a:prstTxWarp>
          </a:bodyPr>
          <a:lstStyle/>
          <a:p>
            <a:pPr algn="ctr" fontAlgn="auto"/>
            <a:r>
              <a:rPr lang="zh-CN" altLang="en-US" sz="3600" i="1" kern="10" dirty="0">
                <a:ln w="9525">
                  <a:solidFill>
                    <a:srgbClr val="800000"/>
                  </a:solidFill>
                  <a:round/>
                  <a:headEnd/>
                  <a:tailEnd/>
                </a:ln>
                <a:solidFill>
                  <a:srgbClr val="800000"/>
                </a:solidFill>
                <a:effectLst>
                  <a:outerShdw dist="35921" dir="2700000" algn="ctr" rotWithShape="0">
                    <a:srgbClr val="B2B2B2">
                      <a:alpha val="80000"/>
                    </a:srgbClr>
                  </a:outerShdw>
                </a:effectLst>
                <a:latin typeface="宋体"/>
                <a:ea typeface="宋体"/>
              </a:rPr>
              <a:t>播种一种行为，收获一种习惯！</a:t>
            </a:r>
          </a:p>
        </p:txBody>
      </p:sp>
      <p:sp>
        <p:nvSpPr>
          <p:cNvPr id="8" name="WordArt 10"/>
          <p:cNvSpPr>
            <a:spLocks noChangeArrowheads="1" noChangeShapeType="1" noTextEdit="1"/>
          </p:cNvSpPr>
          <p:nvPr/>
        </p:nvSpPr>
        <p:spPr bwMode="auto">
          <a:xfrm rot="5400000">
            <a:off x="4479925" y="3232150"/>
            <a:ext cx="6400800" cy="457200"/>
          </a:xfrm>
          <a:prstGeom prst="rect">
            <a:avLst/>
          </a:prstGeom>
        </p:spPr>
        <p:txBody>
          <a:bodyPr vert="eaVert" wrap="none" fromWordArt="1">
            <a:prstTxWarp prst="textPlain">
              <a:avLst>
                <a:gd name="adj" fmla="val 50000"/>
              </a:avLst>
            </a:prstTxWarp>
          </a:bodyPr>
          <a:lstStyle/>
          <a:p>
            <a:pPr algn="ctr" fontAlgn="auto"/>
            <a:r>
              <a:rPr lang="zh-CN" altLang="en-US" sz="3600" i="1" kern="10" dirty="0">
                <a:ln w="9525">
                  <a:solidFill>
                    <a:srgbClr val="800000"/>
                  </a:solidFill>
                  <a:round/>
                  <a:headEnd/>
                  <a:tailEnd/>
                </a:ln>
                <a:solidFill>
                  <a:srgbClr val="800000"/>
                </a:solidFill>
                <a:effectLst>
                  <a:outerShdw dist="35921" dir="2700000" algn="ctr" rotWithShape="0">
                    <a:srgbClr val="B2B2B2">
                      <a:alpha val="80000"/>
                    </a:srgbClr>
                  </a:outerShdw>
                </a:effectLst>
                <a:latin typeface="宋体"/>
                <a:ea typeface="宋体"/>
              </a:rPr>
              <a:t>播种一种习惯，收获一种性格！</a:t>
            </a:r>
          </a:p>
        </p:txBody>
      </p:sp>
      <p:sp>
        <p:nvSpPr>
          <p:cNvPr id="9" name="WordArt 11"/>
          <p:cNvSpPr>
            <a:spLocks noChangeArrowheads="1" noChangeShapeType="1" noTextEdit="1"/>
          </p:cNvSpPr>
          <p:nvPr/>
        </p:nvSpPr>
        <p:spPr bwMode="auto">
          <a:xfrm rot="5400000">
            <a:off x="3905250" y="3232150"/>
            <a:ext cx="6400800" cy="457200"/>
          </a:xfrm>
          <a:prstGeom prst="rect">
            <a:avLst/>
          </a:prstGeom>
        </p:spPr>
        <p:txBody>
          <a:bodyPr vert="eaVert" wrap="none" fromWordArt="1">
            <a:prstTxWarp prst="textPlain">
              <a:avLst>
                <a:gd name="adj" fmla="val 50000"/>
              </a:avLst>
            </a:prstTxWarp>
          </a:bodyPr>
          <a:lstStyle/>
          <a:p>
            <a:pPr algn="ctr" fontAlgn="auto"/>
            <a:r>
              <a:rPr lang="zh-CN" altLang="en-US" sz="3600" i="1" kern="10" dirty="0">
                <a:ln w="9525">
                  <a:solidFill>
                    <a:srgbClr val="800000"/>
                  </a:solidFill>
                  <a:round/>
                  <a:headEnd/>
                  <a:tailEnd/>
                </a:ln>
                <a:solidFill>
                  <a:srgbClr val="800000"/>
                </a:solidFill>
                <a:effectLst>
                  <a:outerShdw dist="35921" dir="2700000" algn="ctr" rotWithShape="0">
                    <a:srgbClr val="B2B2B2">
                      <a:alpha val="80000"/>
                    </a:srgbClr>
                  </a:outerShdw>
                </a:effectLst>
                <a:latin typeface="宋体"/>
                <a:ea typeface="宋体"/>
              </a:rPr>
              <a:t>播种一种性格，收获一种命运。</a:t>
            </a:r>
          </a:p>
        </p:txBody>
      </p:sp>
      <p:sp>
        <p:nvSpPr>
          <p:cNvPr id="10" name="TextBox 9"/>
          <p:cNvSpPr txBox="1"/>
          <p:nvPr/>
        </p:nvSpPr>
        <p:spPr>
          <a:xfrm>
            <a:off x="357158" y="285729"/>
            <a:ext cx="5500726" cy="584775"/>
          </a:xfrm>
          <a:prstGeom prst="rect">
            <a:avLst/>
          </a:prstGeom>
          <a:noFill/>
        </p:spPr>
        <p:txBody>
          <a:bodyPr wrap="square" rtlCol="0">
            <a:spAutoFit/>
          </a:bodyPr>
          <a:lstStyle/>
          <a:p>
            <a:r>
              <a:rPr lang="zh-CN" altLang="en-US" sz="3200" dirty="0" smtClean="0"/>
              <a:t>班主任    英语老师 </a:t>
            </a:r>
            <a:r>
              <a:rPr lang="en-US" altLang="zh-CN" sz="3200" dirty="0" smtClean="0"/>
              <a:t>——</a:t>
            </a:r>
            <a:r>
              <a:rPr lang="zh-CN" altLang="en-US" sz="3200" dirty="0" smtClean="0"/>
              <a:t>李华英</a:t>
            </a:r>
            <a:endParaRPr lang="zh-CN" alt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G_9257"/>
          <p:cNvPicPr>
            <a:picLocks noChangeAspect="1" noChangeArrowheads="1"/>
          </p:cNvPicPr>
          <p:nvPr/>
        </p:nvPicPr>
        <p:blipFill>
          <a:blip r:embed="rId2" cstate="print"/>
          <a:srcRect/>
          <a:stretch>
            <a:fillRect/>
          </a:stretch>
        </p:blipFill>
        <p:spPr bwMode="auto">
          <a:xfrm>
            <a:off x="-1260475" y="0"/>
            <a:ext cx="5834063" cy="6858000"/>
          </a:xfrm>
          <a:prstGeom prst="rect">
            <a:avLst/>
          </a:prstGeom>
          <a:noFill/>
        </p:spPr>
      </p:pic>
      <p:sp>
        <p:nvSpPr>
          <p:cNvPr id="5" name="TextBox 4"/>
          <p:cNvSpPr txBox="1"/>
          <p:nvPr/>
        </p:nvSpPr>
        <p:spPr>
          <a:xfrm>
            <a:off x="4643438" y="500042"/>
            <a:ext cx="4500562" cy="5262979"/>
          </a:xfrm>
          <a:prstGeom prst="rect">
            <a:avLst/>
          </a:prstGeom>
          <a:noFill/>
        </p:spPr>
        <p:txBody>
          <a:bodyPr wrap="square" rtlCol="0">
            <a:spAutoFit/>
          </a:bodyPr>
          <a:lstStyle/>
          <a:p>
            <a:pPr>
              <a:spcBef>
                <a:spcPct val="50000"/>
              </a:spcBef>
            </a:pPr>
            <a:r>
              <a:rPr lang="zh-CN" altLang="en-US" sz="2400" dirty="0" smtClean="0">
                <a:latin typeface="隶书" pitchFamily="49" charset="-122"/>
                <a:ea typeface="隶书" pitchFamily="49" charset="-122"/>
              </a:rPr>
              <a:t>侯文芳，本科学历，中学语文高级教师。工作以来，担任过小学、初中和高中的语文教师及班主任工作。多次评为</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优秀教师</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优秀班主任</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和</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低职高待教师</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，是</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泸县三八红旗手</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泸县骨干教师</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以及县优质课竞赛获奖者；所带班级曾被评为</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市优秀班集体</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；辅导的科技创新作品有</a:t>
            </a:r>
            <a:r>
              <a:rPr lang="en-US" altLang="zh-CN" sz="2400" dirty="0" smtClean="0">
                <a:latin typeface="隶书" pitchFamily="49" charset="-122"/>
                <a:ea typeface="隶书" pitchFamily="49" charset="-122"/>
              </a:rPr>
              <a:t>3</a:t>
            </a:r>
            <a:r>
              <a:rPr lang="zh-CN" altLang="en-US" sz="2400" dirty="0" smtClean="0">
                <a:latin typeface="隶书" pitchFamily="49" charset="-122"/>
                <a:ea typeface="隶书" pitchFamily="49" charset="-122"/>
              </a:rPr>
              <a:t>件获泸州市一等奖，其中</a:t>
            </a:r>
            <a:r>
              <a:rPr lang="en-US" altLang="zh-CN" sz="2400" dirty="0" smtClean="0">
                <a:latin typeface="隶书" pitchFamily="49" charset="-122"/>
                <a:ea typeface="隶书" pitchFamily="49" charset="-122"/>
              </a:rPr>
              <a:t>2</a:t>
            </a:r>
            <a:r>
              <a:rPr lang="zh-CN" altLang="en-US" sz="2400" dirty="0" smtClean="0">
                <a:latin typeface="隶书" pitchFamily="49" charset="-122"/>
                <a:ea typeface="隶书" pitchFamily="49" charset="-122"/>
              </a:rPr>
              <a:t>件作品获得省二等奖；有二十多篇论文在县级以上获奖或发表。她坚持</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让孩子在关爱中成长；让语文在诗意中绽放</a:t>
            </a:r>
            <a:r>
              <a:rPr lang="zh-CN" altLang="en-US" sz="2400" dirty="0" smtClean="0">
                <a:latin typeface="Arial"/>
                <a:ea typeface="隶书" pitchFamily="49" charset="-122"/>
              </a:rPr>
              <a:t>”</a:t>
            </a:r>
            <a:r>
              <a:rPr lang="zh-CN" altLang="en-US" sz="2400" dirty="0" smtClean="0">
                <a:latin typeface="隶书" pitchFamily="49" charset="-122"/>
                <a:ea typeface="隶书" pitchFamily="49" charset="-122"/>
              </a:rPr>
              <a:t>。</a:t>
            </a:r>
            <a:endParaRPr lang="zh-CN" altLang="en-US" sz="2400" dirty="0">
              <a:latin typeface="隶书" pitchFamily="49" charset="-122"/>
              <a:ea typeface="隶书" pitchFamily="49" charset="-122"/>
            </a:endParaRPr>
          </a:p>
        </p:txBody>
      </p:sp>
      <p:sp>
        <p:nvSpPr>
          <p:cNvPr id="7" name="TextBox 6"/>
          <p:cNvSpPr txBox="1"/>
          <p:nvPr/>
        </p:nvSpPr>
        <p:spPr>
          <a:xfrm>
            <a:off x="-428660" y="0"/>
            <a:ext cx="5572164" cy="523220"/>
          </a:xfrm>
          <a:prstGeom prst="rect">
            <a:avLst/>
          </a:prstGeom>
          <a:noFill/>
        </p:spPr>
        <p:txBody>
          <a:bodyPr wrap="square" rtlCol="0">
            <a:spAutoFit/>
          </a:bodyPr>
          <a:lstStyle/>
          <a:p>
            <a:r>
              <a:rPr lang="zh-CN" altLang="en-US" sz="2800" dirty="0" smtClean="0"/>
              <a:t>副班主任     语文老师</a:t>
            </a:r>
            <a:r>
              <a:rPr lang="en-US" altLang="zh-CN" sz="2800" dirty="0" smtClean="0"/>
              <a:t>——</a:t>
            </a:r>
            <a:r>
              <a:rPr lang="zh-CN" altLang="en-US" sz="2800" dirty="0" smtClean="0"/>
              <a:t>候文芳</a:t>
            </a:r>
            <a:endParaRPr lang="zh-CN" alt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0" y="857232"/>
            <a:ext cx="3939973" cy="4379431"/>
          </a:xfrm>
          <a:prstGeom prst="rect">
            <a:avLst/>
          </a:prstGeom>
          <a:noFill/>
          <a:ln w="9525">
            <a:noFill/>
            <a:miter lim="800000"/>
            <a:headEnd/>
            <a:tailEnd/>
          </a:ln>
        </p:spPr>
      </p:pic>
      <p:sp>
        <p:nvSpPr>
          <p:cNvPr id="16389" name="Rectangle 5"/>
          <p:cNvSpPr>
            <a:spLocks noChangeArrowheads="1"/>
          </p:cNvSpPr>
          <p:nvPr/>
        </p:nvSpPr>
        <p:spPr bwMode="auto">
          <a:xfrm>
            <a:off x="4357686" y="642918"/>
            <a:ext cx="428628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61950" algn="l" defTabSz="914400" rtl="0" eaLnBrk="1" fontAlgn="base" latinLnBrk="0" hangingPunct="1">
              <a:lnSpc>
                <a:spcPct val="100000"/>
              </a:lnSpc>
              <a:spcBef>
                <a:spcPct val="0"/>
              </a:spcBef>
              <a:spcAft>
                <a:spcPct val="0"/>
              </a:spcAft>
              <a:buClrTx/>
              <a:buSzTx/>
              <a:buFontTx/>
              <a:buNone/>
              <a:tabLst/>
            </a:pPr>
            <a:r>
              <a:rPr kumimoji="0" lang="zh-CN" b="0" i="0" u="none" strike="noStrike" cap="none" normalizeH="0" baseline="0" dirty="0" smtClean="0">
                <a:ln>
                  <a:noFill/>
                </a:ln>
                <a:effectLst/>
                <a:latin typeface="ˎ̥"/>
                <a:ea typeface="宋体" pitchFamily="2" charset="-122"/>
                <a:cs typeface="Times New Roman" pitchFamily="18" charset="0"/>
              </a:rPr>
              <a:t>我叫宋仲良，一名普通的人民教师。</a:t>
            </a:r>
            <a:endParaRPr kumimoji="0" lang="zh-CN" b="0" i="0" u="none" strike="noStrike" cap="none" normalizeH="0" baseline="0" dirty="0" smtClean="0">
              <a:ln>
                <a:noFill/>
              </a:ln>
              <a:effectLst/>
              <a:latin typeface="Arial" pitchFamily="34" charset="0"/>
              <a:ea typeface="宋体" pitchFamily="2" charset="-122"/>
              <a:cs typeface="宋体" pitchFamily="2" charset="-122"/>
            </a:endParaRPr>
          </a:p>
          <a:p>
            <a:pPr marL="0" marR="0" lvl="0" indent="44450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smtClean="0">
                <a:ln>
                  <a:noFill/>
                </a:ln>
                <a:effectLst/>
                <a:latin typeface="Times New Roman" pitchFamily="18" charset="0"/>
                <a:ea typeface="ˎ̥"/>
                <a:cs typeface="Times New Roman" pitchFamily="18" charset="0"/>
              </a:rPr>
              <a:t>2002</a:t>
            </a:r>
            <a:r>
              <a:rPr kumimoji="0" lang="zh-CN" altLang="en-US" b="0" i="0" u="none" strike="noStrike" cap="none" normalizeH="0" baseline="0" dirty="0" smtClean="0">
                <a:ln>
                  <a:noFill/>
                </a:ln>
                <a:effectLst/>
                <a:latin typeface="ˎ̥"/>
                <a:ea typeface="宋体" pitchFamily="2" charset="-122"/>
                <a:cs typeface="Times New Roman" pitchFamily="18" charset="0"/>
              </a:rPr>
              <a:t>年</a:t>
            </a:r>
            <a:r>
              <a:rPr kumimoji="0" lang="en-US" altLang="zh-CN" b="0" i="0" u="none" strike="noStrike" cap="none" normalizeH="0" baseline="0" dirty="0" smtClean="0">
                <a:ln>
                  <a:noFill/>
                </a:ln>
                <a:effectLst/>
                <a:latin typeface="Times New Roman" pitchFamily="18" charset="0"/>
                <a:ea typeface="ˎ̥"/>
                <a:cs typeface="Times New Roman" pitchFamily="18" charset="0"/>
              </a:rPr>
              <a:t>7</a:t>
            </a:r>
            <a:r>
              <a:rPr kumimoji="0" lang="zh-CN" altLang="en-US" b="0" i="0" u="none" strike="noStrike" cap="none" normalizeH="0" baseline="0" dirty="0" smtClean="0">
                <a:ln>
                  <a:noFill/>
                </a:ln>
                <a:effectLst/>
                <a:latin typeface="ˎ̥"/>
                <a:ea typeface="宋体" pitchFamily="2" charset="-122"/>
                <a:cs typeface="Times New Roman" pitchFamily="18" charset="0"/>
              </a:rPr>
              <a:t>月毕业于成都师范高等专科学校</a:t>
            </a:r>
            <a:r>
              <a:rPr kumimoji="0" lang="en-US" altLang="zh-CN" b="0" i="0" u="none" strike="noStrike" cap="none" normalizeH="0" baseline="0" dirty="0" smtClean="0">
                <a:ln>
                  <a:noFill/>
                </a:ln>
                <a:effectLst/>
                <a:latin typeface="ˎ̥"/>
                <a:ea typeface="宋体" pitchFamily="2" charset="-122"/>
                <a:cs typeface="Times New Roman" pitchFamily="18" charset="0"/>
              </a:rPr>
              <a:t>《</a:t>
            </a:r>
            <a:r>
              <a:rPr kumimoji="0" lang="zh-CN" altLang="en-US" b="0" i="0" u="none" strike="noStrike" cap="none" normalizeH="0" baseline="0" dirty="0" smtClean="0">
                <a:ln>
                  <a:noFill/>
                </a:ln>
                <a:effectLst/>
                <a:latin typeface="ˎ̥"/>
                <a:ea typeface="宋体" pitchFamily="2" charset="-122"/>
                <a:cs typeface="Times New Roman" pitchFamily="18" charset="0"/>
              </a:rPr>
              <a:t>数学教育</a:t>
            </a:r>
            <a:r>
              <a:rPr kumimoji="0" lang="en-US" altLang="zh-CN" b="0" i="0" u="none" strike="noStrike" cap="none" normalizeH="0" baseline="0" dirty="0" smtClean="0">
                <a:ln>
                  <a:noFill/>
                </a:ln>
                <a:effectLst/>
                <a:latin typeface="ˎ̥"/>
                <a:ea typeface="宋体" pitchFamily="2" charset="-122"/>
                <a:cs typeface="Times New Roman" pitchFamily="18" charset="0"/>
              </a:rPr>
              <a:t>》</a:t>
            </a:r>
            <a:r>
              <a:rPr kumimoji="0" lang="zh-CN" altLang="en-US" b="0" i="0" u="none" strike="noStrike" cap="none" normalizeH="0" baseline="0" dirty="0" smtClean="0">
                <a:ln>
                  <a:noFill/>
                </a:ln>
                <a:effectLst/>
                <a:latin typeface="ˎ̥"/>
                <a:ea typeface="宋体" pitchFamily="2" charset="-122"/>
                <a:cs typeface="Times New Roman" pitchFamily="18" charset="0"/>
              </a:rPr>
              <a:t>专业。</a:t>
            </a:r>
            <a:r>
              <a:rPr kumimoji="0" lang="en-US" altLang="zh-CN" b="0" i="0" u="none" strike="noStrike" cap="none" normalizeH="0" baseline="0" dirty="0" smtClean="0">
                <a:ln>
                  <a:noFill/>
                </a:ln>
                <a:effectLst/>
                <a:latin typeface="Times New Roman" pitchFamily="18" charset="0"/>
                <a:ea typeface="ˎ̥"/>
                <a:cs typeface="Times New Roman" pitchFamily="18" charset="0"/>
              </a:rPr>
              <a:t>2003</a:t>
            </a:r>
            <a:r>
              <a:rPr kumimoji="0" lang="zh-CN" altLang="en-US" b="0" i="0" u="none" strike="noStrike" cap="none" normalizeH="0" baseline="0" dirty="0" smtClean="0">
                <a:ln>
                  <a:noFill/>
                </a:ln>
                <a:effectLst/>
                <a:latin typeface="ˎ̥"/>
                <a:ea typeface="宋体" pitchFamily="2" charset="-122"/>
                <a:cs typeface="Times New Roman" pitchFamily="18" charset="0"/>
              </a:rPr>
              <a:t>年至今，一直担任初中数学教学与班主任工作。并于</a:t>
            </a:r>
            <a:r>
              <a:rPr kumimoji="0" lang="en-US" altLang="zh-CN" b="0" i="0" u="none" strike="noStrike" cap="none" normalizeH="0" baseline="0" dirty="0" smtClean="0">
                <a:ln>
                  <a:noFill/>
                </a:ln>
                <a:effectLst/>
                <a:latin typeface="Times New Roman" pitchFamily="18" charset="0"/>
                <a:ea typeface="ˎ̥"/>
                <a:cs typeface="Times New Roman" pitchFamily="18" charset="0"/>
              </a:rPr>
              <a:t>2010</a:t>
            </a:r>
            <a:r>
              <a:rPr kumimoji="0" lang="zh-CN" altLang="en-US" b="0" i="0" u="none" strike="noStrike" cap="none" normalizeH="0" baseline="0" dirty="0" smtClean="0">
                <a:ln>
                  <a:noFill/>
                </a:ln>
                <a:effectLst/>
                <a:latin typeface="ˎ̥"/>
                <a:ea typeface="宋体" pitchFamily="2" charset="-122"/>
                <a:cs typeface="Times New Roman" pitchFamily="18" charset="0"/>
              </a:rPr>
              <a:t>年一月取得中央电大</a:t>
            </a:r>
            <a:r>
              <a:rPr kumimoji="0" lang="en-US" altLang="zh-CN" b="0" i="0" u="none" strike="noStrike" cap="none" normalizeH="0" baseline="0" dirty="0" smtClean="0">
                <a:ln>
                  <a:noFill/>
                </a:ln>
                <a:effectLst/>
                <a:latin typeface="ˎ̥"/>
                <a:ea typeface="宋体" pitchFamily="2" charset="-122"/>
                <a:cs typeface="Times New Roman" pitchFamily="18" charset="0"/>
              </a:rPr>
              <a:t>《</a:t>
            </a:r>
            <a:r>
              <a:rPr kumimoji="0" lang="zh-CN" altLang="en-US" b="0" i="0" u="none" strike="noStrike" cap="none" normalizeH="0" baseline="0" dirty="0" smtClean="0">
                <a:ln>
                  <a:noFill/>
                </a:ln>
                <a:effectLst/>
                <a:latin typeface="ˎ̥"/>
                <a:ea typeface="宋体" pitchFamily="2" charset="-122"/>
                <a:cs typeface="Times New Roman" pitchFamily="18" charset="0"/>
              </a:rPr>
              <a:t>数学与应用数学</a:t>
            </a:r>
            <a:r>
              <a:rPr kumimoji="0" lang="en-US" altLang="zh-CN" b="0" i="0" u="none" strike="noStrike" cap="none" normalizeH="0" baseline="0" dirty="0" smtClean="0">
                <a:ln>
                  <a:noFill/>
                </a:ln>
                <a:effectLst/>
                <a:latin typeface="ˎ̥"/>
                <a:ea typeface="宋体" pitchFamily="2" charset="-122"/>
                <a:cs typeface="Times New Roman" pitchFamily="18" charset="0"/>
              </a:rPr>
              <a:t>》</a:t>
            </a:r>
            <a:r>
              <a:rPr kumimoji="0" lang="zh-CN" altLang="en-US" b="0" i="0" u="none" strike="noStrike" cap="none" normalizeH="0" baseline="0" dirty="0" smtClean="0">
                <a:ln>
                  <a:noFill/>
                </a:ln>
                <a:effectLst/>
                <a:latin typeface="ˎ̥"/>
                <a:ea typeface="宋体" pitchFamily="2" charset="-122"/>
                <a:cs typeface="Times New Roman" pitchFamily="18" charset="0"/>
              </a:rPr>
              <a:t>本科学历。</a:t>
            </a:r>
            <a:r>
              <a:rPr kumimoji="0" lang="zh-CN" altLang="en-US" b="0" i="0" u="none" strike="noStrike" cap="none" normalizeH="0" baseline="0" dirty="0" smtClean="0">
                <a:ln>
                  <a:noFill/>
                </a:ln>
                <a:effectLst/>
                <a:latin typeface="Times New Roman" pitchFamily="18" charset="0"/>
                <a:ea typeface="ˎ̥"/>
                <a:cs typeface="Times New Roman" pitchFamily="18" charset="0"/>
              </a:rPr>
              <a:t> </a:t>
            </a:r>
            <a:br>
              <a:rPr kumimoji="0" lang="zh-CN" altLang="en-US" b="0" i="0" u="none" strike="noStrike" cap="none" normalizeH="0" baseline="0" dirty="0" smtClean="0">
                <a:ln>
                  <a:noFill/>
                </a:ln>
                <a:effectLst/>
                <a:latin typeface="Times New Roman" pitchFamily="18" charset="0"/>
                <a:ea typeface="ˎ̥"/>
                <a:cs typeface="Times New Roman" pitchFamily="18" charset="0"/>
              </a:rPr>
            </a:br>
            <a:r>
              <a:rPr kumimoji="0" lang="zh-CN" altLang="en-US" b="0" i="0" u="none" strike="noStrike" cap="none" normalizeH="0" baseline="0" dirty="0" smtClean="0">
                <a:ln>
                  <a:noFill/>
                </a:ln>
                <a:effectLst/>
                <a:latin typeface="ˎ̥"/>
                <a:ea typeface="宋体" pitchFamily="2" charset="-122"/>
                <a:cs typeface="Times New Roman" pitchFamily="18" charset="0"/>
              </a:rPr>
              <a:t>　　</a:t>
            </a:r>
            <a:r>
              <a:rPr kumimoji="0" lang="en-US" altLang="zh-CN" b="0" i="0" u="none" strike="noStrike" cap="none" normalizeH="0" baseline="0" dirty="0" smtClean="0">
                <a:ln>
                  <a:noFill/>
                </a:ln>
                <a:effectLst/>
                <a:latin typeface="Times New Roman" pitchFamily="18" charset="0"/>
                <a:ea typeface="ˎ̥"/>
                <a:cs typeface="Times New Roman" pitchFamily="18" charset="0"/>
              </a:rPr>
              <a:t>12</a:t>
            </a:r>
            <a:r>
              <a:rPr kumimoji="0" lang="zh-CN" altLang="en-US" b="0" i="0" u="none" strike="noStrike" cap="none" normalizeH="0" baseline="0" dirty="0" smtClean="0">
                <a:ln>
                  <a:noFill/>
                </a:ln>
                <a:effectLst/>
                <a:latin typeface="ˎ̥"/>
                <a:ea typeface="宋体" pitchFamily="2" charset="-122"/>
                <a:cs typeface="Times New Roman" pitchFamily="18" charset="0"/>
              </a:rPr>
              <a:t>年的教学，我始终践行</a:t>
            </a:r>
            <a:r>
              <a:rPr kumimoji="0" lang="zh-CN" altLang="en-US" b="0" i="0" u="none" strike="noStrike" cap="none" normalizeH="0" baseline="0" dirty="0" smtClean="0">
                <a:ln>
                  <a:noFill/>
                </a:ln>
                <a:effectLst/>
                <a:latin typeface="Arial"/>
                <a:ea typeface="ˎ̥"/>
                <a:cs typeface="Times New Roman" pitchFamily="18" charset="0"/>
              </a:rPr>
              <a:t>“</a:t>
            </a:r>
            <a:r>
              <a:rPr kumimoji="0" lang="zh-CN" altLang="en-US" b="0" i="0" u="none" strike="noStrike" cap="none" normalizeH="0" baseline="0" dirty="0" smtClean="0">
                <a:ln>
                  <a:noFill/>
                </a:ln>
                <a:effectLst/>
                <a:latin typeface="ˎ̥"/>
                <a:ea typeface="宋体" pitchFamily="2" charset="-122"/>
                <a:cs typeface="Times New Roman" pitchFamily="18" charset="0"/>
              </a:rPr>
              <a:t>师德</a:t>
            </a:r>
            <a:r>
              <a:rPr kumimoji="0" lang="zh-CN" altLang="en-US" b="0" i="0" u="none" strike="noStrike" cap="none" normalizeH="0" baseline="0" dirty="0" smtClean="0">
                <a:ln>
                  <a:noFill/>
                </a:ln>
                <a:effectLst/>
                <a:latin typeface="Arial"/>
                <a:ea typeface="ˎ̥"/>
                <a:cs typeface="Times New Roman" pitchFamily="18" charset="0"/>
              </a:rPr>
              <a:t>”</a:t>
            </a:r>
            <a:r>
              <a:rPr kumimoji="0" lang="zh-CN" altLang="en-US" b="0" i="0" u="none" strike="noStrike" cap="none" normalizeH="0" baseline="0" dirty="0" smtClean="0">
                <a:ln>
                  <a:noFill/>
                </a:ln>
                <a:effectLst/>
                <a:latin typeface="ˎ̥"/>
                <a:ea typeface="宋体" pitchFamily="2" charset="-122"/>
                <a:cs typeface="Times New Roman" pitchFamily="18" charset="0"/>
              </a:rPr>
              <a:t>要求、尽职尽责。教学效果显著。并经常阅读相关教育教学书籍，进行教学论文的撰写。丰富自己，充实自己，提高自己。</a:t>
            </a:r>
            <a:endParaRPr kumimoji="0" lang="zh-CN" altLang="en-US" b="0" i="0" u="none" strike="noStrike" cap="none" normalizeH="0" baseline="0" dirty="0" smtClean="0">
              <a:ln>
                <a:noFill/>
              </a:ln>
              <a:effectLst/>
              <a:latin typeface="Arial" pitchFamily="34" charset="0"/>
              <a:ea typeface="宋体" pitchFamily="2" charset="-122"/>
              <a:cs typeface="宋体" pitchFamily="2" charset="-122"/>
            </a:endParaRPr>
          </a:p>
          <a:p>
            <a:pPr marL="0" marR="0" lvl="0" indent="444500" algn="l" defTabSz="914400" rtl="0" eaLnBrk="0" fontAlgn="base" latinLnBrk="0" hangingPunct="0">
              <a:lnSpc>
                <a:spcPct val="100000"/>
              </a:lnSpc>
              <a:spcBef>
                <a:spcPct val="0"/>
              </a:spcBef>
              <a:spcAft>
                <a:spcPct val="0"/>
              </a:spcAft>
              <a:buClrTx/>
              <a:buSzTx/>
              <a:buFontTx/>
              <a:buNone/>
              <a:tabLst/>
            </a:pPr>
            <a:r>
              <a:rPr kumimoji="0" lang="zh-CN" altLang="en-US" b="0" i="0" u="none" strike="noStrike" cap="none" normalizeH="0" baseline="0" dirty="0" smtClean="0">
                <a:ln>
                  <a:noFill/>
                </a:ln>
                <a:effectLst/>
                <a:latin typeface="ˎ̥"/>
                <a:ea typeface="宋体" pitchFamily="2" charset="-122"/>
                <a:cs typeface="Times New Roman" pitchFamily="18" charset="0"/>
              </a:rPr>
              <a:t>我成长了：</a:t>
            </a:r>
            <a:r>
              <a:rPr kumimoji="0" lang="en-US" altLang="zh-CN" b="0" i="0" u="none" strike="noStrike" cap="none" normalizeH="0" baseline="0" dirty="0" smtClean="0">
                <a:ln>
                  <a:noFill/>
                </a:ln>
                <a:effectLst/>
                <a:latin typeface="Times New Roman" pitchFamily="18" charset="0"/>
                <a:ea typeface="ˎ̥"/>
                <a:cs typeface="Times New Roman" pitchFamily="18" charset="0"/>
              </a:rPr>
              <a:t>2012</a:t>
            </a:r>
            <a:r>
              <a:rPr kumimoji="0" lang="zh-CN" altLang="en-US" b="0" i="0" u="none" strike="noStrike" cap="none" normalizeH="0" baseline="0" dirty="0" smtClean="0">
                <a:ln>
                  <a:noFill/>
                </a:ln>
                <a:effectLst/>
                <a:latin typeface="ˎ̥"/>
                <a:ea typeface="宋体" pitchFamily="2" charset="-122"/>
                <a:cs typeface="Times New Roman" pitchFamily="18" charset="0"/>
              </a:rPr>
              <a:t>年我斩获泸县青年优质课竞赛“一等奖”</a:t>
            </a:r>
            <a:r>
              <a:rPr kumimoji="0" lang="en-US" altLang="zh-CN" b="0" i="0" u="none" strike="noStrike" cap="none" normalizeH="0" baseline="0" dirty="0" smtClean="0">
                <a:ln>
                  <a:noFill/>
                </a:ln>
                <a:effectLst/>
                <a:latin typeface="Times New Roman" pitchFamily="18" charset="0"/>
                <a:ea typeface="ˎ̥"/>
                <a:cs typeface="Times New Roman" pitchFamily="18" charset="0"/>
              </a:rPr>
              <a:t>;</a:t>
            </a:r>
            <a:r>
              <a:rPr kumimoji="0" lang="zh-CN" altLang="en-US" b="0" i="0" u="none" strike="noStrike" cap="none" normalizeH="0" baseline="0" dirty="0" smtClean="0">
                <a:ln>
                  <a:noFill/>
                </a:ln>
                <a:effectLst/>
                <a:latin typeface="ˎ̥"/>
                <a:ea typeface="宋体" pitchFamily="2" charset="-122"/>
                <a:cs typeface="Times New Roman" pitchFamily="18" charset="0"/>
              </a:rPr>
              <a:t>县级论文二、三等奖</a:t>
            </a:r>
            <a:r>
              <a:rPr kumimoji="0" lang="en-US" altLang="zh-CN" b="0" i="0" u="none" strike="noStrike" cap="none" normalizeH="0" baseline="0" dirty="0" smtClean="0">
                <a:ln>
                  <a:noFill/>
                </a:ln>
                <a:effectLst/>
                <a:latin typeface="Times New Roman" pitchFamily="18" charset="0"/>
                <a:ea typeface="ˎ̥"/>
                <a:cs typeface="Times New Roman" pitchFamily="18" charset="0"/>
              </a:rPr>
              <a:t>;</a:t>
            </a:r>
            <a:r>
              <a:rPr kumimoji="0" lang="zh-CN" altLang="en-US" b="0" i="0" u="none" strike="noStrike" cap="none" normalizeH="0" baseline="0" dirty="0" smtClean="0">
                <a:ln>
                  <a:noFill/>
                </a:ln>
                <a:effectLst/>
                <a:latin typeface="ˎ̥"/>
                <a:ea typeface="宋体" pitchFamily="2" charset="-122"/>
                <a:cs typeface="Times New Roman" pitchFamily="18" charset="0"/>
              </a:rPr>
              <a:t>镇级优质课一等奖；镇级教学评估二、三等奖；优秀班主任，优秀班集体等荣誉尽收囊中。</a:t>
            </a:r>
            <a:r>
              <a:rPr kumimoji="0" lang="zh-CN" altLang="en-US" b="0" i="0" u="none" strike="noStrike" cap="none" normalizeH="0" baseline="0" dirty="0" smtClean="0">
                <a:ln>
                  <a:noFill/>
                </a:ln>
                <a:effectLst/>
                <a:latin typeface="Times New Roman" pitchFamily="18" charset="0"/>
                <a:ea typeface="ˎ̥"/>
                <a:cs typeface="Times New Roman" pitchFamily="18" charset="0"/>
              </a:rPr>
              <a:t/>
            </a:r>
            <a:br>
              <a:rPr kumimoji="0" lang="zh-CN" altLang="en-US" b="0" i="0" u="none" strike="noStrike" cap="none" normalizeH="0" baseline="0" dirty="0" smtClean="0">
                <a:ln>
                  <a:noFill/>
                </a:ln>
                <a:effectLst/>
                <a:latin typeface="Times New Roman" pitchFamily="18" charset="0"/>
                <a:ea typeface="ˎ̥"/>
                <a:cs typeface="Times New Roman" pitchFamily="18" charset="0"/>
              </a:rPr>
            </a:br>
            <a:r>
              <a:rPr kumimoji="0" lang="zh-CN" altLang="en-US" b="0" i="0" u="none" strike="noStrike" cap="none" normalizeH="0" baseline="0" dirty="0" smtClean="0">
                <a:ln>
                  <a:noFill/>
                </a:ln>
                <a:effectLst/>
                <a:latin typeface="ˎ̥"/>
                <a:ea typeface="宋体" pitchFamily="2" charset="-122"/>
                <a:cs typeface="Times New Roman" pitchFamily="18" charset="0"/>
              </a:rPr>
              <a:t>　　我相信，我广泛的兴趣爱好，专业的写作技巧与水平，出色的业务知识与能力定能为教育</a:t>
            </a:r>
            <a:r>
              <a:rPr kumimoji="0" lang="zh-CN" altLang="en-US" b="0" i="0" u="none" strike="noStrike" cap="none" normalizeH="0" dirty="0" smtClean="0">
                <a:ln>
                  <a:noFill/>
                </a:ln>
                <a:effectLst/>
                <a:latin typeface="ˎ̥"/>
                <a:ea typeface="宋体" pitchFamily="2" charset="-122"/>
                <a:cs typeface="Times New Roman" pitchFamily="18" charset="0"/>
              </a:rPr>
              <a:t>事业做出很好贡献。</a:t>
            </a:r>
            <a:endParaRPr kumimoji="0" lang="zh-CN" altLang="en-US" b="0" i="0" u="none" strike="noStrike" cap="none" normalizeH="0" dirty="0" smtClean="0">
              <a:ln>
                <a:noFill/>
              </a:ln>
              <a:effectLst/>
              <a:latin typeface="Arial" pitchFamily="34" charset="0"/>
              <a:ea typeface="宋体" pitchFamily="2" charset="-122"/>
              <a:cs typeface="宋体" pitchFamily="2" charset="-122"/>
            </a:endParaRPr>
          </a:p>
          <a:p>
            <a:pPr marL="0" marR="0" lvl="0" indent="444500" algn="l" defTabSz="914400" rtl="0" eaLnBrk="0" fontAlgn="base" latinLnBrk="0" hangingPunct="0">
              <a:lnSpc>
                <a:spcPct val="100000"/>
              </a:lnSpc>
              <a:spcBef>
                <a:spcPct val="0"/>
              </a:spcBef>
              <a:spcAft>
                <a:spcPct val="0"/>
              </a:spcAft>
              <a:buClrTx/>
              <a:buSzTx/>
              <a:buFontTx/>
              <a:buNone/>
              <a:tabLst/>
            </a:pPr>
            <a:r>
              <a:rPr kumimoji="0" lang="zh-CN" altLang="en-US" b="0" i="0" u="none" strike="noStrike" cap="none" normalizeH="0" dirty="0" smtClean="0">
                <a:ln>
                  <a:noFill/>
                </a:ln>
                <a:effectLst/>
                <a:latin typeface="ˎ̥"/>
                <a:ea typeface="宋体" pitchFamily="2" charset="-122"/>
                <a:cs typeface="Times New Roman" pitchFamily="18" charset="0"/>
              </a:rPr>
              <a:t>交付我一个责任，</a:t>
            </a:r>
            <a:r>
              <a:rPr kumimoji="0" lang="zh-CN" altLang="en-US" b="0" i="0" u="none" strike="noStrike" cap="none" normalizeH="0" baseline="0" dirty="0" smtClean="0">
                <a:ln>
                  <a:noFill/>
                </a:ln>
                <a:effectLst/>
                <a:latin typeface="ˎ̥"/>
                <a:ea typeface="宋体" pitchFamily="2" charset="-122"/>
                <a:cs typeface="Times New Roman" pitchFamily="18" charset="0"/>
              </a:rPr>
              <a:t>我必将还您一个惊喜。</a:t>
            </a:r>
            <a:endParaRPr kumimoji="0" lang="zh-CN" altLang="en-US" b="0" i="0" u="none" strike="noStrike" cap="none" normalizeH="0" baseline="0" dirty="0" smtClean="0">
              <a:ln>
                <a:noFill/>
              </a:ln>
              <a:effectLst/>
              <a:latin typeface="Arial" pitchFamily="34" charset="0"/>
              <a:ea typeface="宋体" pitchFamily="2" charset="-122"/>
              <a:cs typeface="宋体" pitchFamily="2" charset="-122"/>
            </a:endParaRPr>
          </a:p>
          <a:p>
            <a:pPr marL="0" marR="0" lvl="0" indent="44450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4" name="TextBox 3"/>
          <p:cNvSpPr txBox="1"/>
          <p:nvPr/>
        </p:nvSpPr>
        <p:spPr>
          <a:xfrm>
            <a:off x="428596" y="214290"/>
            <a:ext cx="4143404" cy="523220"/>
          </a:xfrm>
          <a:prstGeom prst="rect">
            <a:avLst/>
          </a:prstGeom>
          <a:noFill/>
        </p:spPr>
        <p:txBody>
          <a:bodyPr wrap="square" rtlCol="0">
            <a:spAutoFit/>
          </a:bodyPr>
          <a:lstStyle/>
          <a:p>
            <a:r>
              <a:rPr lang="zh-CN" altLang="en-US" sz="2800" dirty="0" smtClean="0"/>
              <a:t>数学老师</a:t>
            </a:r>
            <a:r>
              <a:rPr lang="en-US" altLang="zh-CN" sz="2800" dirty="0" smtClean="0"/>
              <a:t>——</a:t>
            </a:r>
            <a:r>
              <a:rPr lang="zh-CN" altLang="en-US" sz="2800" dirty="0" smtClean="0"/>
              <a:t>宋仲良</a:t>
            </a:r>
            <a:endParaRPr lang="zh-CN" alt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图片 3" descr="IMGP0054"/>
          <p:cNvPicPr>
            <a:picLocks noChangeAspect="1" noChangeArrowheads="1"/>
          </p:cNvPicPr>
          <p:nvPr/>
        </p:nvPicPr>
        <p:blipFill>
          <a:blip r:embed="rId2"/>
          <a:srcRect/>
          <a:stretch>
            <a:fillRect/>
          </a:stretch>
        </p:blipFill>
        <p:spPr bwMode="auto">
          <a:xfrm rot="-5400000">
            <a:off x="-1046259" y="1046258"/>
            <a:ext cx="6235889" cy="4143372"/>
          </a:xfrm>
          <a:prstGeom prst="rect">
            <a:avLst/>
          </a:prstGeom>
          <a:noFill/>
          <a:ln w="9525">
            <a:noFill/>
            <a:miter lim="800000"/>
            <a:headEnd/>
            <a:tailEnd/>
          </a:ln>
          <a:effectLst>
            <a:outerShdw dist="28398" dir="1593903" algn="ctr" rotWithShape="0">
              <a:srgbClr val="808080"/>
            </a:outerShdw>
          </a:effectLst>
        </p:spPr>
      </p:pic>
      <p:sp>
        <p:nvSpPr>
          <p:cNvPr id="1027" name="Rectangle 3"/>
          <p:cNvSpPr>
            <a:spLocks noChangeArrowheads="1"/>
          </p:cNvSpPr>
          <p:nvPr/>
        </p:nvSpPr>
        <p:spPr bwMode="auto">
          <a:xfrm>
            <a:off x="4500562" y="285728"/>
            <a:ext cx="421484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a:t>
            </a:r>
            <a:r>
              <a:rPr kumimoji="0" lang="zh-CN" sz="2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个人简历</a:t>
            </a:r>
            <a:endParaRPr kumimoji="0" lang="zh-CN" sz="2800" b="1"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a:t>
            </a:r>
            <a:r>
              <a:rPr kumimoji="0" 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雷明巧，中共党员，</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09</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年</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8</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月参加工作，</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2011</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年获得泸县地理优质课一等奖，泸州市二等奖。</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2015</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年获泸县优课一等奖，泸州市优课一等奖，四川省优课比赛二等奖。有多年班主任工作经验，所带班级班风、学风优良，被评为泸县优秀班集体。每年教育教学论文在市级、县级等发表或获奖。现在担任梁才学校七年级五到十二班的地理教师。个人教育格言：赏识下出爱迪生，兴趣中有牛顿，宽容里有爱因斯坦</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endParaRPr kumimoji="0" lang="en-US" altLang="zh-CN" sz="20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7" name="TextBox 6"/>
          <p:cNvSpPr txBox="1"/>
          <p:nvPr/>
        </p:nvSpPr>
        <p:spPr>
          <a:xfrm>
            <a:off x="357158" y="357166"/>
            <a:ext cx="4071966" cy="523220"/>
          </a:xfrm>
          <a:prstGeom prst="rect">
            <a:avLst/>
          </a:prstGeom>
          <a:noFill/>
        </p:spPr>
        <p:txBody>
          <a:bodyPr wrap="square" rtlCol="0">
            <a:spAutoFit/>
          </a:bodyPr>
          <a:lstStyle/>
          <a:p>
            <a:r>
              <a:rPr lang="zh-CN" altLang="en-US" sz="2800" dirty="0" smtClean="0"/>
              <a:t>地理老师</a:t>
            </a:r>
            <a:r>
              <a:rPr lang="en-US" altLang="zh-CN" sz="2800" dirty="0" smtClean="0"/>
              <a:t>——</a:t>
            </a:r>
            <a:r>
              <a:rPr lang="zh-CN" altLang="en-US" sz="2800" dirty="0" smtClean="0"/>
              <a:t>雷明巧</a:t>
            </a:r>
            <a:endParaRPr lang="zh-CN" alt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5B9BC69187842DA67A9F10DDCBC84D2C_"/>
          <p:cNvPicPr>
            <a:picLocks noChangeAspect="1" noChangeArrowheads="1"/>
          </p:cNvPicPr>
          <p:nvPr/>
        </p:nvPicPr>
        <p:blipFill>
          <a:blip r:embed="rId2"/>
          <a:srcRect/>
          <a:stretch>
            <a:fillRect/>
          </a:stretch>
        </p:blipFill>
        <p:spPr bwMode="auto">
          <a:xfrm>
            <a:off x="5649913" y="762000"/>
            <a:ext cx="3084512" cy="6098117"/>
          </a:xfrm>
          <a:prstGeom prst="rect">
            <a:avLst/>
          </a:prstGeom>
          <a:noFill/>
          <a:ln w="9525">
            <a:noFill/>
            <a:miter lim="800000"/>
            <a:headEnd/>
            <a:tailEnd/>
          </a:ln>
        </p:spPr>
      </p:pic>
      <p:pic>
        <p:nvPicPr>
          <p:cNvPr id="2052" name="Picture 3" descr="QQ图片20150831094535"/>
          <p:cNvPicPr>
            <a:picLocks noChangeAspect="1" noChangeArrowheads="1"/>
          </p:cNvPicPr>
          <p:nvPr/>
        </p:nvPicPr>
        <p:blipFill>
          <a:blip r:embed="rId3"/>
          <a:srcRect/>
          <a:stretch>
            <a:fillRect/>
          </a:stretch>
        </p:blipFill>
        <p:spPr bwMode="auto">
          <a:xfrm>
            <a:off x="5224463" y="762000"/>
            <a:ext cx="3509962" cy="6096000"/>
          </a:xfrm>
          <a:prstGeom prst="rect">
            <a:avLst/>
          </a:prstGeom>
          <a:noFill/>
          <a:ln w="9525">
            <a:noFill/>
            <a:miter lim="800000"/>
            <a:headEnd/>
            <a:tailEnd/>
          </a:ln>
        </p:spPr>
      </p:pic>
      <p:sp>
        <p:nvSpPr>
          <p:cNvPr id="6148" name="Rectangle 4"/>
          <p:cNvSpPr>
            <a:spLocks noGrp="1" noChangeArrowheads="1"/>
          </p:cNvSpPr>
          <p:nvPr/>
        </p:nvSpPr>
        <p:spPr bwMode="auto">
          <a:xfrm>
            <a:off x="5224464" y="226485"/>
            <a:ext cx="3659187" cy="6631516"/>
          </a:xfrm>
          <a:prstGeom prst="rect">
            <a:avLst/>
          </a:prstGeom>
          <a:noFill/>
          <a:ln w="9525">
            <a:noFill/>
            <a:miter lim="800000"/>
            <a:headEnd/>
            <a:tailEnd/>
          </a:ln>
        </p:spPr>
        <p:txBody>
          <a:bodyPr/>
          <a:lstStyle/>
          <a:p>
            <a:pPr marL="200025" indent="-200025" defTabSz="514350">
              <a:lnSpc>
                <a:spcPct val="90000"/>
              </a:lnSpc>
              <a:spcBef>
                <a:spcPts val="1013"/>
              </a:spcBef>
              <a:buClr>
                <a:schemeClr val="accent1"/>
              </a:buClr>
              <a:buSzPct val="70000"/>
              <a:buFont typeface="Wingdings" pitchFamily="2" charset="2"/>
              <a:buChar char="Ø"/>
            </a:pPr>
            <a:endParaRPr lang="zh-CN" altLang="zh-CN" sz="2800">
              <a:solidFill>
                <a:srgbClr val="1985A7"/>
              </a:solidFill>
              <a:latin typeface="Times New Roman" pitchFamily="18" charset="0"/>
              <a:ea typeface="幼圆" pitchFamily="49" charset="-122"/>
            </a:endParaRPr>
          </a:p>
        </p:txBody>
      </p:sp>
      <p:sp>
        <p:nvSpPr>
          <p:cNvPr id="2054" name="Rectangle 5"/>
          <p:cNvSpPr>
            <a:spLocks noGrp="1" noChangeArrowheads="1"/>
          </p:cNvSpPr>
          <p:nvPr>
            <p:ph type="title"/>
          </p:nvPr>
        </p:nvSpPr>
        <p:spPr>
          <a:xfrm>
            <a:off x="434975" y="-78317"/>
            <a:ext cx="8229600" cy="840317"/>
          </a:xfrm>
        </p:spPr>
        <p:txBody>
          <a:bodyPr/>
          <a:lstStyle/>
          <a:p>
            <a:pPr eaLnBrk="1" hangingPunct="1"/>
            <a:r>
              <a:rPr lang="zh-CN" altLang="en-US" sz="2800" dirty="0" smtClean="0"/>
              <a:t>思想品德教师</a:t>
            </a:r>
            <a:r>
              <a:rPr lang="en-US" altLang="zh-CN" sz="2800" dirty="0" smtClean="0"/>
              <a:t>——</a:t>
            </a:r>
            <a:r>
              <a:rPr lang="zh-CN" altLang="en-US" sz="2800" dirty="0" smtClean="0"/>
              <a:t>卢静媛</a:t>
            </a:r>
          </a:p>
        </p:txBody>
      </p:sp>
      <p:sp>
        <p:nvSpPr>
          <p:cNvPr id="2055" name="Rectangle 6"/>
          <p:cNvSpPr>
            <a:spLocks noGrp="1" noChangeArrowheads="1"/>
          </p:cNvSpPr>
          <p:nvPr>
            <p:ph type="body" idx="1"/>
          </p:nvPr>
        </p:nvSpPr>
        <p:spPr>
          <a:xfrm>
            <a:off x="107951" y="941917"/>
            <a:ext cx="5116513" cy="5918200"/>
          </a:xfrm>
        </p:spPr>
        <p:txBody>
          <a:bodyPr/>
          <a:lstStyle/>
          <a:p>
            <a:pPr marL="0" indent="0" eaLnBrk="1" hangingPunct="1">
              <a:lnSpc>
                <a:spcPct val="80000"/>
              </a:lnSpc>
              <a:buFont typeface="Wingdings" pitchFamily="2" charset="2"/>
              <a:buNone/>
            </a:pPr>
            <a:r>
              <a:rPr lang="zh-CN" altLang="en-US" sz="1800" dirty="0" smtClean="0"/>
              <a:t>       </a:t>
            </a:r>
            <a:r>
              <a:rPr lang="zh-CN" altLang="en-US" sz="1800" b="1" dirty="0" smtClean="0"/>
              <a:t>我于2013年毕业于绵阳师范学院思想政治教育专业，通过大学四年的学习我掌握了扎实的专业基础知识，并在大三时参加支教活动，于眉山思蒙高中为高二学生上课一学期，得到了师生的好评，并获得“顶岗支教表现优异”奖；在初步的教学实践中，我发现自己喜欢上了教师这一职业，也因为个人的努力在大学期间获得了“校园文明标兵”、“三好学生”、“优秀大学毕业生”等荣誉。毕业后，曾在泸州十七中任教一年，在纳溪中学任教一学期，在教学中我耐心细心，教法灵活多样，能让我的学生最大化的吸收、运用知识。</a:t>
            </a:r>
          </a:p>
          <a:p>
            <a:pPr marL="0" indent="0" eaLnBrk="1" hangingPunct="1">
              <a:lnSpc>
                <a:spcPct val="80000"/>
              </a:lnSpc>
              <a:buFont typeface="Wingdings" pitchFamily="2" charset="2"/>
              <a:buNone/>
            </a:pPr>
            <a:r>
              <a:rPr lang="zh-CN" altLang="en-US" sz="1800" b="1" dirty="0" smtClean="0"/>
              <a:t>        对于接下来的教学，我满怀信心、激情满满，我相信每一个孩子都是可爱的精灵，你们都有着无限的潜能等待我们共同挖掘，我会尽我最大的努力让每一个学生都成为老师的骄傲！我相信你一定可以！你相信吗？</a:t>
            </a:r>
          </a:p>
          <a:p>
            <a:pPr marL="0" indent="0" eaLnBrk="1" hangingPunct="1">
              <a:lnSpc>
                <a:spcPct val="80000"/>
              </a:lnSpc>
              <a:buFont typeface="Wingdings" pitchFamily="2" charset="2"/>
              <a:buNone/>
            </a:pPr>
            <a:r>
              <a:rPr lang="zh-CN" altLang="en-US" sz="1800" b="1" dirty="0" smtClean="0"/>
              <a:t>       新的开始！加油！！加油！！！</a:t>
            </a:r>
          </a:p>
          <a:p>
            <a:pPr marL="0" indent="0" eaLnBrk="1" hangingPunct="1">
              <a:lnSpc>
                <a:spcPct val="80000"/>
              </a:lnSpc>
              <a:buFont typeface="Wingdings" pitchFamily="2" charset="2"/>
              <a:buNone/>
            </a:pPr>
            <a:endParaRPr lang="zh-CN" altLang="en-US" sz="18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7" presetClass="entr" presetSubtype="10" fill="hold" grpId="3" nodeType="afterEffect">
                                  <p:stCondLst>
                                    <p:cond delay="0"/>
                                  </p:stCondLst>
                                  <p:childTnLst>
                                    <p:set>
                                      <p:cBhvr>
                                        <p:cTn id="11" dur="1" fill="hold">
                                          <p:stCondLst>
                                            <p:cond delay="0"/>
                                          </p:stCondLst>
                                        </p:cTn>
                                        <p:tgtEl>
                                          <p:spTgt spid="6148"/>
                                        </p:tgtEl>
                                        <p:attrNameLst>
                                          <p:attrName>style.visibility</p:attrName>
                                        </p:attrNameLst>
                                      </p:cBhvr>
                                      <p:to>
                                        <p:strVal val="visible"/>
                                      </p:to>
                                    </p:set>
                                    <p:anim calcmode="lin" valueType="num">
                                      <p:cBhvr>
                                        <p:cTn id="12" dur="500" fill="hold"/>
                                        <p:tgtEl>
                                          <p:spTgt spid="6148"/>
                                        </p:tgtEl>
                                        <p:attrNameLst>
                                          <p:attrName>ppt_w</p:attrName>
                                        </p:attrNameLst>
                                      </p:cBhvr>
                                      <p:tavLst>
                                        <p:tav tm="0">
                                          <p:val>
                                            <p:fltVal val="0"/>
                                          </p:val>
                                        </p:tav>
                                        <p:tav tm="100000">
                                          <p:val>
                                            <p:strVal val="#ppt_w"/>
                                          </p:val>
                                        </p:tav>
                                      </p:tavLst>
                                    </p:anim>
                                    <p:anim calcmode="lin" valueType="num">
                                      <p:cBhvr>
                                        <p:cTn id="13" dur="500" fill="hold"/>
                                        <p:tgtEl>
                                          <p:spTgt spid="614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bldLvl="0" autoUpdateAnimBg="0"/>
      <p:bldP spid="6148" grpId="1" bldLvl="0" autoUpdateAnimBg="0"/>
      <p:bldP spid="6148" grpId="2" bldLvl="0" autoUpdateAnimBg="0"/>
      <p:bldP spid="6148" grpId="3"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descr="340EFDD14EB3AE3C6167215C8D17E541"/>
          <p:cNvPicPr>
            <a:picLocks noChangeAspect="1" noChangeArrowheads="1"/>
          </p:cNvPicPr>
          <p:nvPr/>
        </p:nvPicPr>
        <p:blipFill>
          <a:blip r:embed="rId2"/>
          <a:srcRect/>
          <a:stretch>
            <a:fillRect/>
          </a:stretch>
        </p:blipFill>
        <p:spPr bwMode="auto">
          <a:xfrm>
            <a:off x="214282" y="0"/>
            <a:ext cx="4071966" cy="5545523"/>
          </a:xfrm>
          <a:prstGeom prst="rect">
            <a:avLst/>
          </a:prstGeom>
          <a:noFill/>
          <a:ln w="9525">
            <a:noFill/>
            <a:miter lim="800000"/>
            <a:headEnd/>
            <a:tailEnd/>
          </a:ln>
        </p:spPr>
      </p:pic>
      <p:sp>
        <p:nvSpPr>
          <p:cNvPr id="4100" name="Rectangle 4"/>
          <p:cNvSpPr>
            <a:spLocks noChangeArrowheads="1"/>
          </p:cNvSpPr>
          <p:nvPr/>
        </p:nvSpPr>
        <p:spPr bwMode="auto">
          <a:xfrm>
            <a:off x="4643438" y="1071546"/>
            <a:ext cx="4143404"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6700" algn="l" defTabSz="914400" rtl="0" eaLnBrk="1" fontAlgn="base" latinLnBrk="0" hangingPunct="1">
              <a:lnSpc>
                <a:spcPct val="100000"/>
              </a:lnSpc>
              <a:spcBef>
                <a:spcPct val="0"/>
              </a:spcBef>
              <a:spcAft>
                <a:spcPct val="0"/>
              </a:spcAft>
              <a:buClrTx/>
              <a:buSzTx/>
              <a:buFontTx/>
              <a:buNone/>
              <a:tabLst/>
            </a:pPr>
            <a:r>
              <a:rPr kumimoji="0" lang="zh-CN" sz="2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陈晶钰，毕业于西南科技大学音乐学专业。在泸县音乐优质课竞赛中获一等奖，泸县音乐教师技能大赛获二等奖、泸县音乐学科兼职教研员。现任初中部</a:t>
            </a:r>
            <a:r>
              <a:rPr kumimoji="0" lang="en-US" altLang="zh-CN" sz="2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2018</a:t>
            </a:r>
            <a:r>
              <a:rPr kumimoji="0" lang="zh-CN" altLang="en-US" sz="2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级</a:t>
            </a:r>
            <a:r>
              <a:rPr kumimoji="0" lang="en-US" altLang="zh-CN" sz="2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1</a:t>
            </a:r>
            <a:r>
              <a:rPr kumimoji="0" lang="zh-CN" altLang="en-US" sz="2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至</a:t>
            </a:r>
            <a:r>
              <a:rPr kumimoji="0" lang="en-US" altLang="zh-CN" sz="2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12</a:t>
            </a:r>
            <a:r>
              <a:rPr kumimoji="0" lang="zh-CN" altLang="en-US" sz="2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班音乐教师，期待喜欢音符和乐章的你在我的课堂上精彩绽放。</a:t>
            </a:r>
          </a:p>
        </p:txBody>
      </p:sp>
      <p:sp>
        <p:nvSpPr>
          <p:cNvPr id="8" name="TextBox 7"/>
          <p:cNvSpPr txBox="1"/>
          <p:nvPr/>
        </p:nvSpPr>
        <p:spPr>
          <a:xfrm>
            <a:off x="4643438" y="285728"/>
            <a:ext cx="3571900" cy="523220"/>
          </a:xfrm>
          <a:prstGeom prst="rect">
            <a:avLst/>
          </a:prstGeom>
          <a:noFill/>
        </p:spPr>
        <p:txBody>
          <a:bodyPr wrap="square" rtlCol="0">
            <a:spAutoFit/>
          </a:bodyPr>
          <a:lstStyle/>
          <a:p>
            <a:r>
              <a:rPr lang="zh-CN" altLang="en-US" sz="2800" dirty="0" smtClean="0"/>
              <a:t>音乐老师</a:t>
            </a:r>
            <a:r>
              <a:rPr lang="en-US" altLang="zh-CN" sz="2800" dirty="0" smtClean="0"/>
              <a:t>——</a:t>
            </a:r>
            <a:r>
              <a:rPr kumimoji="0" lang="zh-CN" sz="2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陈晶钰</a:t>
            </a:r>
            <a:endParaRPr lang="zh-CN" alt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pPr eaLnBrk="1" hangingPunct="1"/>
            <a:endParaRPr lang="zh-CN" altLang="en-US" smtClean="0"/>
          </a:p>
        </p:txBody>
      </p:sp>
      <p:sp>
        <p:nvSpPr>
          <p:cNvPr id="11267" name="内容占位符 2"/>
          <p:cNvSpPr>
            <a:spLocks noGrp="1"/>
          </p:cNvSpPr>
          <p:nvPr>
            <p:ph idx="1"/>
          </p:nvPr>
        </p:nvSpPr>
        <p:spPr>
          <a:xfrm>
            <a:off x="3219451" y="1219200"/>
            <a:ext cx="5356225" cy="4995333"/>
          </a:xfrm>
        </p:spPr>
        <p:txBody>
          <a:bodyPr/>
          <a:lstStyle/>
          <a:p>
            <a:pPr eaLnBrk="1" hangingPunct="1">
              <a:lnSpc>
                <a:spcPct val="80000"/>
              </a:lnSpc>
              <a:buFont typeface="Wingdings" pitchFamily="2" charset="2"/>
              <a:buNone/>
            </a:pPr>
            <a:r>
              <a:rPr lang="zh-CN" altLang="en-US" b="1" smtClean="0">
                <a:latin typeface="宋体" pitchFamily="2" charset="-122"/>
                <a:ea typeface="宋体" pitchFamily="2" charset="-122"/>
              </a:rPr>
              <a:t>   </a:t>
            </a:r>
            <a:r>
              <a:rPr lang="zh-CN" altLang="en-US" sz="2400" b="1" smtClean="0">
                <a:latin typeface="宋体" pitchFamily="2" charset="-122"/>
                <a:ea typeface="宋体" pitchFamily="2" charset="-122"/>
              </a:rPr>
              <a:t>毕业于国家211工程的四川农业大学生物科学专业，属重点本科。中学二级教师，有4年的从教经历，一直担任生物教师。</a:t>
            </a:r>
          </a:p>
          <a:p>
            <a:pPr eaLnBrk="1" hangingPunct="1">
              <a:lnSpc>
                <a:spcPct val="80000"/>
              </a:lnSpc>
              <a:buFont typeface="Wingdings" pitchFamily="2" charset="2"/>
              <a:buNone/>
            </a:pPr>
            <a:r>
              <a:rPr lang="zh-CN" altLang="en-US" sz="2400" b="1" smtClean="0">
                <a:latin typeface="宋体" pitchFamily="2" charset="-122"/>
                <a:ea typeface="宋体" pitchFamily="2" charset="-122"/>
              </a:rPr>
              <a:t>在从事教育事业过程中，我始终坚信“学高为师，身正为范”的至理名言，不断提高自己的专业素养，以师德严格要求自己。先后荣获县优质课竞赛</a:t>
            </a:r>
            <a:r>
              <a:rPr lang="zh-CN" altLang="en-US" sz="2400" b="1" smtClean="0">
                <a:solidFill>
                  <a:srgbClr val="ED0D4C"/>
                </a:solidFill>
                <a:latin typeface="宋体" pitchFamily="2" charset="-122"/>
                <a:ea typeface="宋体" pitchFamily="2" charset="-122"/>
              </a:rPr>
              <a:t>二等奖</a:t>
            </a:r>
            <a:r>
              <a:rPr lang="zh-CN" altLang="en-US" sz="2400" b="1" smtClean="0">
                <a:latin typeface="宋体" pitchFamily="2" charset="-122"/>
                <a:ea typeface="宋体" pitchFamily="2" charset="-122"/>
              </a:rPr>
              <a:t>、县微格课</a:t>
            </a:r>
            <a:r>
              <a:rPr lang="zh-CN" altLang="en-US" sz="2400" b="1" smtClean="0">
                <a:solidFill>
                  <a:srgbClr val="ED0D4C"/>
                </a:solidFill>
                <a:latin typeface="宋体" pitchFamily="2" charset="-122"/>
                <a:ea typeface="宋体" pitchFamily="2" charset="-122"/>
              </a:rPr>
              <a:t>二等奖</a:t>
            </a:r>
            <a:r>
              <a:rPr lang="zh-CN" altLang="en-US" sz="2400" b="1" smtClean="0">
                <a:latin typeface="宋体" pitchFamily="2" charset="-122"/>
                <a:ea typeface="宋体" pitchFamily="2" charset="-122"/>
              </a:rPr>
              <a:t>。2014年撰写的论文荣获市</a:t>
            </a:r>
            <a:r>
              <a:rPr lang="zh-CN" altLang="en-US" sz="2400" b="1" smtClean="0">
                <a:solidFill>
                  <a:srgbClr val="ED0D4C"/>
                </a:solidFill>
                <a:latin typeface="宋体" pitchFamily="2" charset="-122"/>
                <a:ea typeface="宋体" pitchFamily="2" charset="-122"/>
              </a:rPr>
              <a:t>二等奖</a:t>
            </a:r>
            <a:r>
              <a:rPr lang="zh-CN" altLang="en-US" sz="2400" b="1" smtClean="0">
                <a:latin typeface="宋体" pitchFamily="2" charset="-122"/>
                <a:ea typeface="宋体" pitchFamily="2" charset="-122"/>
              </a:rPr>
              <a:t>，四川省教科所</a:t>
            </a:r>
            <a:r>
              <a:rPr lang="zh-CN" altLang="en-US" sz="2400" b="1" smtClean="0">
                <a:solidFill>
                  <a:srgbClr val="ED0D4C"/>
                </a:solidFill>
                <a:latin typeface="宋体" pitchFamily="2" charset="-122"/>
                <a:ea typeface="宋体" pitchFamily="2" charset="-122"/>
              </a:rPr>
              <a:t>三等奖</a:t>
            </a:r>
            <a:r>
              <a:rPr lang="zh-CN" altLang="en-US" sz="2400" smtClean="0">
                <a:latin typeface="宋体" pitchFamily="2" charset="-122"/>
                <a:ea typeface="宋体" pitchFamily="2" charset="-122"/>
              </a:rPr>
              <a:t>。</a:t>
            </a:r>
          </a:p>
          <a:p>
            <a:pPr eaLnBrk="1" hangingPunct="1">
              <a:buFont typeface="Wingdings" pitchFamily="2" charset="2"/>
              <a:buNone/>
            </a:pPr>
            <a:endParaRPr lang="zh-CN" altLang="en-US" smtClean="0"/>
          </a:p>
        </p:txBody>
      </p:sp>
      <p:pic>
        <p:nvPicPr>
          <p:cNvPr id="11268" name="Picture 5" descr="DSC_7017"/>
          <p:cNvPicPr>
            <a:picLocks noChangeAspect="1" noChangeArrowheads="1"/>
          </p:cNvPicPr>
          <p:nvPr/>
        </p:nvPicPr>
        <p:blipFill>
          <a:blip r:embed="rId2"/>
          <a:srcRect/>
          <a:stretch>
            <a:fillRect/>
          </a:stretch>
        </p:blipFill>
        <p:spPr bwMode="auto">
          <a:xfrm>
            <a:off x="250825" y="1210734"/>
            <a:ext cx="2674938" cy="53890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E440\Desktop\私人资料\DSC00401.JPG"/>
          <p:cNvPicPr/>
          <p:nvPr/>
        </p:nvPicPr>
        <p:blipFill>
          <a:blip r:embed="rId2" cstate="print"/>
          <a:srcRect/>
          <a:stretch>
            <a:fillRect/>
          </a:stretch>
        </p:blipFill>
        <p:spPr bwMode="auto">
          <a:xfrm>
            <a:off x="214282" y="1214422"/>
            <a:ext cx="4214841" cy="5000660"/>
          </a:xfrm>
          <a:prstGeom prst="rect">
            <a:avLst/>
          </a:prstGeom>
          <a:noFill/>
          <a:ln w="9525">
            <a:noFill/>
            <a:miter lim="800000"/>
            <a:headEnd/>
            <a:tailEnd/>
          </a:ln>
        </p:spPr>
      </p:pic>
      <p:sp>
        <p:nvSpPr>
          <p:cNvPr id="18433" name="Rectangle 1"/>
          <p:cNvSpPr>
            <a:spLocks noChangeArrowheads="1"/>
          </p:cNvSpPr>
          <p:nvPr/>
        </p:nvSpPr>
        <p:spPr bwMode="auto">
          <a:xfrm>
            <a:off x="4500562" y="0"/>
            <a:ext cx="4500594"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0640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我</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Times New Roman" pitchFamily="18" charset="0"/>
              </a:rPr>
              <a:t>1999</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年毕业于重庆涪陵师范高等专科学校政史系历史教育专业。</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Times New Roman" pitchFamily="18" charset="0"/>
              </a:rPr>
              <a:t>2004</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年</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Times New Roman" pitchFamily="18" charset="0"/>
              </a:rPr>
              <a:t>12</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月通过宜宾学院本科高等教育自学考试。</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Times New Roman" pitchFamily="18" charset="0"/>
              </a:rPr>
              <a:t>1999</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年至今一直在泸县石桥中学工作。曾任石桥镇历史教研联组组长，石桥中学教科室主任。相继担任过六届班主任，是石桥中学</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Times New Roman" pitchFamily="18" charset="0"/>
              </a:rPr>
              <a:t>2003</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年至今历届毕业班历史把关教师。</a:t>
            </a:r>
            <a:endParaRPr kumimoji="0" lang="zh-CN" altLang="en-US" sz="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50800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我工作以来多次被评为被评为镇“优秀班主任”</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Times New Roman" pitchFamily="18" charset="0"/>
              </a:rPr>
              <a:t> </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、“优秀教师”、“优秀党员”等，是泸州市十二五计划骨干教师。</a:t>
            </a:r>
            <a:endParaRPr kumimoji="0" lang="zh-CN" altLang="en-US" sz="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508000" algn="l" defTabSz="914400" rtl="0" eaLnBrk="0" fontAlgn="base" latinLnBrk="0" hangingPunct="0">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近两年来，论文</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巧用下里巴人，妙弹阳春白雪</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发表于国家级刊物</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教育教学参考</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用多媒体为历史教学“开胃”</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发表于省级刊物</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四川教育</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要有课堂压轴好戏，须得画龙点睛</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抓住契机走出误区实现合作</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在县年度论文评比中获一等奖；</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Times New Roman" pitchFamily="18" charset="0"/>
              </a:rPr>
              <a:t>2012</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年在泸县历史教研活动中，作了</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新课程下浅谈历史记忆方法</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的专题发言，效果良好。</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雄关漫道真如铁，而今迈步重头越</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获</a:t>
            </a:r>
            <a:r>
              <a:rPr kumimoji="0" lang="en-US" altLang="zh-CN" sz="1600" b="0" i="0" u="none" strike="noStrike" cap="none" normalizeH="0" baseline="0" dirty="0" smtClean="0">
                <a:ln>
                  <a:noFill/>
                </a:ln>
                <a:solidFill>
                  <a:srgbClr val="000000"/>
                </a:solidFill>
                <a:effectLst/>
                <a:latin typeface="Times New Roman" pitchFamily="18" charset="0"/>
                <a:ea typeface="方正仿宋简体"/>
                <a:cs typeface="Times New Roman" pitchFamily="18" charset="0"/>
              </a:rPr>
              <a:t>2013</a:t>
            </a:r>
            <a:r>
              <a:rPr kumimoji="0" lang="zh-CN" altLang="en-US" sz="1600" b="0" i="0" u="none" strike="noStrike" cap="none" normalizeH="0" baseline="0" dirty="0" smtClean="0">
                <a:ln>
                  <a:noFill/>
                </a:ln>
                <a:solidFill>
                  <a:srgbClr val="000000"/>
                </a:solidFill>
                <a:effectLst/>
                <a:latin typeface="Times New Roman" pitchFamily="18" charset="0"/>
                <a:ea typeface="方正仿宋简体"/>
                <a:cs typeface="Calibri" pitchFamily="34" charset="0"/>
              </a:rPr>
              <a:t>年“国培研修”县三等奖。</a:t>
            </a: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5" name="TextBox 4"/>
          <p:cNvSpPr txBox="1"/>
          <p:nvPr/>
        </p:nvSpPr>
        <p:spPr>
          <a:xfrm>
            <a:off x="500034" y="428604"/>
            <a:ext cx="4000528" cy="523220"/>
          </a:xfrm>
          <a:prstGeom prst="rect">
            <a:avLst/>
          </a:prstGeom>
          <a:noFill/>
        </p:spPr>
        <p:txBody>
          <a:bodyPr wrap="square" rtlCol="0">
            <a:spAutoFit/>
          </a:bodyPr>
          <a:lstStyle/>
          <a:p>
            <a:r>
              <a:rPr lang="zh-CN" altLang="en-US" sz="2800" dirty="0" smtClean="0"/>
              <a:t>历史老师</a:t>
            </a:r>
            <a:r>
              <a:rPr lang="en-US" altLang="zh-CN" sz="2800" dirty="0" smtClean="0"/>
              <a:t>——</a:t>
            </a:r>
            <a:r>
              <a:rPr lang="zh-CN" altLang="en-US" sz="2800" dirty="0" smtClean="0"/>
              <a:t>周宗义</a:t>
            </a:r>
            <a:endParaRPr lang="zh-CN" altLang="en-US" sz="2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srcRect/>
          <a:stretch>
            <a:fillRect/>
          </a:stretch>
        </p:blipFill>
        <p:spPr bwMode="auto">
          <a:xfrm>
            <a:off x="0" y="0"/>
            <a:ext cx="6640996" cy="4429132"/>
          </a:xfrm>
          <a:prstGeom prst="rect">
            <a:avLst/>
          </a:prstGeom>
          <a:noFill/>
          <a:ln w="9525">
            <a:noFill/>
            <a:miter lim="800000"/>
            <a:headEnd/>
            <a:tailEnd/>
          </a:ln>
          <a:effectLst/>
        </p:spPr>
      </p:pic>
      <p:sp>
        <p:nvSpPr>
          <p:cNvPr id="5" name="TextBox 4"/>
          <p:cNvSpPr txBox="1"/>
          <p:nvPr/>
        </p:nvSpPr>
        <p:spPr>
          <a:xfrm>
            <a:off x="357158" y="4857760"/>
            <a:ext cx="6429420" cy="1477328"/>
          </a:xfrm>
          <a:prstGeom prst="rect">
            <a:avLst/>
          </a:prstGeom>
          <a:noFill/>
        </p:spPr>
        <p:txBody>
          <a:bodyPr wrap="square" rtlCol="0">
            <a:spAutoFit/>
          </a:bodyPr>
          <a:lstStyle/>
          <a:p>
            <a:r>
              <a:rPr lang="zh-CN" altLang="en-US" dirty="0" smtClean="0"/>
              <a:t>王  军，计算机本科专业，泸州市基础教育课程改革信息技术学科县级辅导员，泸县信息技术学科兼职教研员，泸县骨干教师，泸县梁才学校既泸县二中城西学校现代教育技术中心主任。负责学校信息技术中心全面工作和校园网络维护与管理、资源库管理等方面工作。</a:t>
            </a:r>
            <a:endParaRPr lang="zh-CN" alt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descr="psbCAVR5YRL"/>
          <p:cNvPicPr>
            <a:picLocks noChangeAspect="1" noChangeArrowheads="1"/>
          </p:cNvPicPr>
          <p:nvPr/>
        </p:nvPicPr>
        <p:blipFill>
          <a:blip r:embed="rId2"/>
          <a:srcRect/>
          <a:stretch>
            <a:fillRect/>
          </a:stretch>
        </p:blipFill>
        <p:spPr bwMode="auto">
          <a:xfrm>
            <a:off x="0" y="0"/>
            <a:ext cx="6118978" cy="4071942"/>
          </a:xfrm>
          <a:prstGeom prst="rect">
            <a:avLst/>
          </a:prstGeom>
          <a:noFill/>
          <a:ln w="9525">
            <a:noFill/>
            <a:miter lim="800000"/>
            <a:headEnd/>
            <a:tailEnd/>
          </a:ln>
        </p:spPr>
      </p:pic>
      <p:sp>
        <p:nvSpPr>
          <p:cNvPr id="15363" name="Rectangle 3"/>
          <p:cNvSpPr>
            <a:spLocks noChangeArrowheads="1"/>
          </p:cNvSpPr>
          <p:nvPr/>
        </p:nvSpPr>
        <p:spPr bwMode="auto">
          <a:xfrm>
            <a:off x="285720" y="4286256"/>
            <a:ext cx="6786610" cy="23698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a:t>
            </a:r>
            <a:r>
              <a:rPr kumimoji="0" lang="zh-CN" altLang="zh-CN" sz="2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a:t>
            </a:r>
            <a:r>
              <a:rPr kumimoji="0" lang="zh-CN" sz="2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个人简介</a:t>
            </a:r>
            <a:endParaRPr kumimoji="0" lang="zh-CN" sz="2800" b="1"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詹涛，毕业于内江师范学院体育系，现任初中部</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2018</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级</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1—6</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班的体育教师，田径国家二级裁判员、排球国家二级裁判员。从教期间主要负责学校体育教育教学及学生各项运动训练和竞赛工作，并带领学生在泸县中小学生田径运动会和篮球运动会中获得一等奖，同时个人也多次荣获优秀教练员的称号。</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8" name="TextBox 7"/>
          <p:cNvSpPr txBox="1"/>
          <p:nvPr/>
        </p:nvSpPr>
        <p:spPr>
          <a:xfrm>
            <a:off x="714348" y="428604"/>
            <a:ext cx="4143404" cy="523220"/>
          </a:xfrm>
          <a:prstGeom prst="rect">
            <a:avLst/>
          </a:prstGeom>
          <a:noFill/>
        </p:spPr>
        <p:txBody>
          <a:bodyPr wrap="square" rtlCol="0">
            <a:spAutoFit/>
          </a:bodyPr>
          <a:lstStyle/>
          <a:p>
            <a:r>
              <a:rPr lang="zh-CN" altLang="en-US" sz="2800" dirty="0" smtClean="0"/>
              <a:t>体育老师</a:t>
            </a:r>
            <a:r>
              <a:rPr lang="en-US" altLang="zh-CN" sz="2800" dirty="0" smtClean="0"/>
              <a:t>—— </a:t>
            </a:r>
            <a:r>
              <a:rPr lang="zh-CN" altLang="en-US" sz="2800" dirty="0" smtClean="0"/>
              <a:t>詹涛</a:t>
            </a:r>
            <a:endParaRPr lang="zh-CN" altLang="en-US" sz="2800" dirty="0"/>
          </a:p>
        </p:txBody>
      </p:sp>
      <p:pic>
        <p:nvPicPr>
          <p:cNvPr id="38913" name="Picture 1" descr="C:\Users\admin\Documents\Tencent Files\489646298\Image\Group\CW_TKDB)JN84]9{4NC8TY8E.jpg"/>
          <p:cNvPicPr>
            <a:picLocks noChangeAspect="1" noChangeArrowheads="1"/>
          </p:cNvPicPr>
          <p:nvPr/>
        </p:nvPicPr>
        <p:blipFill>
          <a:blip r:embed="rId3"/>
          <a:srcRect/>
          <a:stretch>
            <a:fillRect/>
          </a:stretch>
        </p:blipFill>
        <p:spPr bwMode="auto">
          <a:xfrm>
            <a:off x="0" y="0"/>
            <a:ext cx="9258300" cy="695325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图片 1" descr="psbCAVR5YRL"/>
          <p:cNvPicPr>
            <a:picLocks noChangeAspect="1" noChangeArrowheads="1"/>
          </p:cNvPicPr>
          <p:nvPr/>
        </p:nvPicPr>
        <p:blipFill>
          <a:blip r:embed="rId2"/>
          <a:srcRect/>
          <a:stretch>
            <a:fillRect/>
          </a:stretch>
        </p:blipFill>
        <p:spPr bwMode="auto">
          <a:xfrm>
            <a:off x="285720" y="0"/>
            <a:ext cx="7358114" cy="4896539"/>
          </a:xfrm>
          <a:prstGeom prst="rect">
            <a:avLst/>
          </a:prstGeom>
          <a:noFill/>
          <a:ln w="9525">
            <a:noFill/>
            <a:miter lim="800000"/>
            <a:headEnd/>
            <a:tailEnd/>
          </a:ln>
        </p:spPr>
      </p:pic>
      <p:sp>
        <p:nvSpPr>
          <p:cNvPr id="1027" name="Rectangle 3"/>
          <p:cNvSpPr>
            <a:spLocks noChangeArrowheads="1"/>
          </p:cNvSpPr>
          <p:nvPr/>
        </p:nvSpPr>
        <p:spPr bwMode="auto">
          <a:xfrm>
            <a:off x="214282" y="5072074"/>
            <a:ext cx="850112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a:t>
            </a:r>
            <a:r>
              <a:rPr kumimoji="0" 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个人简介</a:t>
            </a:r>
            <a:endParaRPr kumimoji="0" lang="zh-CN" sz="20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詹涛，毕业于内江师范学院体育系，现任初中部</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2018</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级</a:t>
            </a:r>
            <a:r>
              <a:rPr kumimoji="0" lang="en-US" altLang="zh-CN"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1—6</a:t>
            </a:r>
            <a:r>
              <a:rPr kumimoji="0" lang="zh-CN" altLang="en-US" sz="20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班的体育教师，田径国家二级裁判员、排球国家二级裁判员。从教期间主要负责学校体育教育教学及学生各项运动训练和竞赛工作，并带领学生在泸县中小学生田径运动会和篮球运动会中获得一等奖，同时个人也多次荣获优秀教练员的称号。</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Users\admin\Desktop\幻灯片的图片\图片76.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extBox 1"/>
          <p:cNvSpPr txBox="1"/>
          <p:nvPr/>
        </p:nvSpPr>
        <p:spPr>
          <a:xfrm>
            <a:off x="2071670" y="1142984"/>
            <a:ext cx="2646878" cy="830997"/>
          </a:xfrm>
          <a:prstGeom prst="rect">
            <a:avLst/>
          </a:prstGeom>
          <a:noFill/>
        </p:spPr>
        <p:txBody>
          <a:bodyPr wrap="none" rtlCol="0">
            <a:spAutoFit/>
          </a:bodyPr>
          <a:lstStyle/>
          <a:p>
            <a:r>
              <a:rPr lang="zh-CN" altLang="en-US" sz="4800" dirty="0" smtClean="0">
                <a:solidFill>
                  <a:srgbClr val="FF0000"/>
                </a:solidFill>
              </a:rPr>
              <a:t>感恩活动</a:t>
            </a:r>
            <a:endParaRPr lang="zh-CN" altLang="en-US" sz="4800" dirty="0">
              <a:solidFill>
                <a:srgbClr val="FF0000"/>
              </a:solidFill>
            </a:endParaRPr>
          </a:p>
        </p:txBody>
      </p:sp>
      <p:sp>
        <p:nvSpPr>
          <p:cNvPr id="3" name="TextBox 2"/>
          <p:cNvSpPr txBox="1"/>
          <p:nvPr/>
        </p:nvSpPr>
        <p:spPr>
          <a:xfrm>
            <a:off x="1857356" y="3000372"/>
            <a:ext cx="3672408" cy="584775"/>
          </a:xfrm>
          <a:prstGeom prst="rect">
            <a:avLst/>
          </a:prstGeom>
          <a:noFill/>
        </p:spPr>
        <p:txBody>
          <a:bodyPr wrap="square" rtlCol="0">
            <a:spAutoFit/>
          </a:bodyPr>
          <a:lstStyle/>
          <a:p>
            <a:r>
              <a:rPr lang="en-US" altLang="zh-CN" sz="3200" dirty="0" smtClean="0"/>
              <a:t>2.</a:t>
            </a:r>
            <a:r>
              <a:rPr lang="zh-CN" altLang="en-US" sz="3200" dirty="0" smtClean="0"/>
              <a:t>大合唱</a:t>
            </a:r>
            <a:r>
              <a:rPr lang="en-US" altLang="zh-CN" sz="3200" dirty="0" smtClean="0">
                <a:hlinkClick r:id="rId3" action="ppaction://hlinkfile"/>
              </a:rPr>
              <a:t>《</a:t>
            </a:r>
            <a:r>
              <a:rPr lang="zh-CN" altLang="en-US" sz="3200" dirty="0" smtClean="0">
                <a:hlinkClick r:id="rId3" action="ppaction://hlinkfile"/>
              </a:rPr>
              <a:t>父亲</a:t>
            </a:r>
            <a:r>
              <a:rPr lang="en-US" altLang="zh-CN" sz="3200" dirty="0" smtClean="0">
                <a:hlinkClick r:id="rId3" action="ppaction://hlinkfile"/>
              </a:rPr>
              <a:t>》</a:t>
            </a:r>
            <a:endParaRPr lang="zh-CN" altLang="en-US" sz="3200" dirty="0"/>
          </a:p>
        </p:txBody>
      </p:sp>
      <p:sp>
        <p:nvSpPr>
          <p:cNvPr id="6" name="TextBox 5"/>
          <p:cNvSpPr txBox="1"/>
          <p:nvPr/>
        </p:nvSpPr>
        <p:spPr>
          <a:xfrm>
            <a:off x="1857356" y="2143116"/>
            <a:ext cx="5041130" cy="584775"/>
          </a:xfrm>
          <a:prstGeom prst="rect">
            <a:avLst/>
          </a:prstGeom>
          <a:noFill/>
        </p:spPr>
        <p:txBody>
          <a:bodyPr wrap="square" rtlCol="0">
            <a:spAutoFit/>
          </a:bodyPr>
          <a:lstStyle/>
          <a:p>
            <a:r>
              <a:rPr lang="en-US" altLang="zh-CN" sz="3200" dirty="0" smtClean="0"/>
              <a:t>1.</a:t>
            </a:r>
            <a:r>
              <a:rPr lang="zh-CN" altLang="en-US" sz="3200" dirty="0" smtClean="0">
                <a:hlinkClick r:id="rId4" action="ppaction://hlinkfile"/>
              </a:rPr>
              <a:t>父母的视频</a:t>
            </a:r>
            <a:endParaRPr lang="zh-CN" altLang="en-US" sz="3200" dirty="0"/>
          </a:p>
        </p:txBody>
      </p:sp>
      <p:sp>
        <p:nvSpPr>
          <p:cNvPr id="7" name="TextBox 6"/>
          <p:cNvSpPr txBox="1"/>
          <p:nvPr/>
        </p:nvSpPr>
        <p:spPr>
          <a:xfrm>
            <a:off x="1857356" y="3857628"/>
            <a:ext cx="5000660" cy="584775"/>
          </a:xfrm>
          <a:prstGeom prst="rect">
            <a:avLst/>
          </a:prstGeom>
          <a:noFill/>
        </p:spPr>
        <p:txBody>
          <a:bodyPr wrap="square" rtlCol="0">
            <a:spAutoFit/>
          </a:bodyPr>
          <a:lstStyle/>
          <a:p>
            <a:r>
              <a:rPr lang="en-US" altLang="zh-CN" sz="3200" dirty="0" smtClean="0"/>
              <a:t>3.</a:t>
            </a:r>
            <a:r>
              <a:rPr lang="zh-CN" altLang="en-US" sz="3200" dirty="0" smtClean="0"/>
              <a:t>手语操</a:t>
            </a:r>
            <a:r>
              <a:rPr lang="en-US" altLang="zh-CN" sz="3200" dirty="0" smtClean="0">
                <a:hlinkClick r:id="rId5" action="ppaction://hlinkfile"/>
              </a:rPr>
              <a:t>《</a:t>
            </a:r>
            <a:r>
              <a:rPr lang="zh-CN" altLang="en-US" sz="3200" dirty="0" smtClean="0">
                <a:hlinkClick r:id="rId5" action="ppaction://hlinkfile"/>
              </a:rPr>
              <a:t>感恩的心</a:t>
            </a:r>
            <a:r>
              <a:rPr lang="en-US" altLang="zh-CN" sz="3200" dirty="0" smtClean="0">
                <a:hlinkClick r:id="rId5" action="ppaction://hlinkfile"/>
              </a:rPr>
              <a:t>》</a:t>
            </a:r>
            <a:endParaRPr lang="zh-CN" altLang="en-US"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728" y="1357298"/>
            <a:ext cx="6072230" cy="954107"/>
          </a:xfrm>
          <a:prstGeom prst="rect">
            <a:avLst/>
          </a:prstGeom>
          <a:noFill/>
        </p:spPr>
        <p:txBody>
          <a:bodyPr wrap="square" rtlCol="0">
            <a:spAutoFit/>
          </a:bodyPr>
          <a:lstStyle/>
          <a:p>
            <a:r>
              <a:rPr lang="zh-CN" altLang="en-US" sz="2800" dirty="0" smtClean="0"/>
              <a:t>同学们，请偎依在你父母身旁，读你写给</a:t>
            </a:r>
            <a:r>
              <a:rPr lang="zh-CN" altLang="en-US" sz="2800" dirty="0" smtClean="0">
                <a:hlinkClick r:id="rId2" action="ppaction://hlinkfile"/>
              </a:rPr>
              <a:t>父母的信</a:t>
            </a:r>
            <a:r>
              <a:rPr lang="zh-CN" altLang="en-US" sz="2800" dirty="0" smtClean="0"/>
              <a:t>。</a:t>
            </a:r>
            <a:endParaRPr lang="zh-CN" altLang="en-US" sz="2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Users\admin\Desktop\幻灯片的图片\111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extBox 1"/>
          <p:cNvSpPr txBox="1"/>
          <p:nvPr/>
        </p:nvSpPr>
        <p:spPr>
          <a:xfrm>
            <a:off x="1071538" y="2714620"/>
            <a:ext cx="6143668" cy="1754326"/>
          </a:xfrm>
          <a:prstGeom prst="rect">
            <a:avLst/>
          </a:prstGeom>
          <a:noFill/>
        </p:spPr>
        <p:txBody>
          <a:bodyPr wrap="square" rtlCol="0">
            <a:spAutoFit/>
          </a:bodyPr>
          <a:lstStyle/>
          <a:p>
            <a:r>
              <a:rPr lang="en-US" altLang="zh-CN" sz="3600" dirty="0" smtClean="0"/>
              <a:t>1.</a:t>
            </a:r>
            <a:r>
              <a:rPr lang="zh-CN" altLang="en-US" sz="3600" dirty="0" smtClean="0"/>
              <a:t>家长代表发言。</a:t>
            </a:r>
            <a:endParaRPr lang="en-US" altLang="zh-CN" sz="3600" dirty="0" smtClean="0"/>
          </a:p>
          <a:p>
            <a:endParaRPr lang="en-US" altLang="zh-CN" sz="3600" dirty="0" smtClean="0"/>
          </a:p>
          <a:p>
            <a:r>
              <a:rPr lang="en-US" altLang="zh-CN" sz="3600" dirty="0" smtClean="0"/>
              <a:t>2.</a:t>
            </a:r>
            <a:r>
              <a:rPr lang="zh-CN" altLang="en-US" sz="3600" dirty="0" smtClean="0"/>
              <a:t>学生代表发言。</a:t>
            </a:r>
            <a:endParaRPr lang="zh-CN" altLang="en-US" sz="36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descr="hxbd_1"/>
          <p:cNvPicPr>
            <a:picLocks noChangeAspect="1" noChangeArrowheads="1"/>
          </p:cNvPicPr>
          <p:nvPr/>
        </p:nvPicPr>
        <p:blipFill>
          <a:blip r:embed="rId2"/>
          <a:srcRect/>
          <a:stretch>
            <a:fillRect/>
          </a:stretch>
        </p:blipFill>
        <p:spPr bwMode="auto">
          <a:xfrm>
            <a:off x="-368233" y="-441325"/>
            <a:ext cx="9740698" cy="7299325"/>
          </a:xfrm>
          <a:prstGeom prst="rect">
            <a:avLst/>
          </a:prstGeom>
          <a:solidFill>
            <a:srgbClr val="CCFFFF">
              <a:alpha val="54117"/>
            </a:srgbClr>
          </a:solidFill>
          <a:ln w="9525">
            <a:noFill/>
            <a:miter lim="800000"/>
            <a:headEnd/>
            <a:tailEnd/>
          </a:ln>
        </p:spPr>
      </p:pic>
      <p:sp>
        <p:nvSpPr>
          <p:cNvPr id="34819" name="Text Box 3"/>
          <p:cNvSpPr txBox="1">
            <a:spLocks noChangeArrowheads="1"/>
          </p:cNvSpPr>
          <p:nvPr/>
        </p:nvSpPr>
        <p:spPr bwMode="auto">
          <a:xfrm>
            <a:off x="-214346" y="857232"/>
            <a:ext cx="9001188" cy="584775"/>
          </a:xfrm>
          <a:prstGeom prst="rect">
            <a:avLst/>
          </a:prstGeom>
          <a:noFill/>
          <a:ln w="9525">
            <a:noFill/>
            <a:miter lim="800000"/>
            <a:headEnd/>
            <a:tailEnd/>
          </a:ln>
        </p:spPr>
        <p:txBody>
          <a:bodyPr wrap="square">
            <a:spAutoFit/>
          </a:bodyPr>
          <a:lstStyle/>
          <a:p>
            <a:r>
              <a:rPr lang="en-US" altLang="zh-CN" sz="3200" b="1" dirty="0">
                <a:solidFill>
                  <a:srgbClr val="006666"/>
                </a:solidFill>
                <a:latin typeface="黑体" pitchFamily="49" charset="-122"/>
                <a:ea typeface="黑体" pitchFamily="49" charset="-122"/>
              </a:rPr>
              <a:t>   </a:t>
            </a:r>
            <a:r>
              <a:rPr lang="zh-CN" altLang="en-US" sz="3200" b="1" dirty="0">
                <a:solidFill>
                  <a:srgbClr val="006666"/>
                </a:solidFill>
                <a:latin typeface="黑体" pitchFamily="49" charset="-122"/>
                <a:ea typeface="黑体" pitchFamily="49" charset="-122"/>
              </a:rPr>
              <a:t>了解上学、回家的时间，时刻了解学生的动向。</a:t>
            </a:r>
          </a:p>
        </p:txBody>
      </p:sp>
      <p:grpSp>
        <p:nvGrpSpPr>
          <p:cNvPr id="2" name="Group 4"/>
          <p:cNvGrpSpPr>
            <a:grpSpLocks/>
          </p:cNvGrpSpPr>
          <p:nvPr/>
        </p:nvGrpSpPr>
        <p:grpSpPr bwMode="auto">
          <a:xfrm>
            <a:off x="894" y="1357977"/>
            <a:ext cx="8858280" cy="6093422"/>
            <a:chOff x="-159" y="-280"/>
            <a:chExt cx="4945" cy="4006"/>
          </a:xfrm>
        </p:grpSpPr>
        <p:sp>
          <p:nvSpPr>
            <p:cNvPr id="34820" name="Text Box 5"/>
            <p:cNvSpPr txBox="1">
              <a:spLocks noChangeArrowheads="1"/>
            </p:cNvSpPr>
            <p:nvPr/>
          </p:nvSpPr>
          <p:spPr bwMode="auto">
            <a:xfrm>
              <a:off x="-159" y="-280"/>
              <a:ext cx="4945" cy="4006"/>
            </a:xfrm>
            <a:prstGeom prst="rect">
              <a:avLst/>
            </a:prstGeom>
            <a:noFill/>
            <a:ln w="9525">
              <a:noFill/>
              <a:miter lim="800000"/>
              <a:headEnd/>
              <a:tailEnd/>
            </a:ln>
          </p:spPr>
          <p:txBody>
            <a:bodyPr>
              <a:spAutoFit/>
            </a:bodyPr>
            <a:lstStyle/>
            <a:p>
              <a:pPr>
                <a:spcBef>
                  <a:spcPct val="25000"/>
                </a:spcBef>
              </a:pPr>
              <a:r>
                <a:rPr lang="zh-CN" altLang="en-US" sz="4000" b="1" dirty="0">
                  <a:latin typeface="黑体" pitchFamily="49" charset="-122"/>
                  <a:ea typeface="黑体" pitchFamily="49" charset="-122"/>
                </a:rPr>
                <a:t>上午：</a:t>
              </a:r>
              <a:r>
                <a:rPr lang="en-US" altLang="zh-CN" sz="4000" b="1" dirty="0">
                  <a:solidFill>
                    <a:srgbClr val="FF3300"/>
                  </a:solidFill>
                  <a:latin typeface="黑体" pitchFamily="49" charset="-122"/>
                  <a:ea typeface="黑体" pitchFamily="49" charset="-122"/>
                </a:rPr>
                <a:t>7</a:t>
              </a:r>
              <a:r>
                <a:rPr lang="zh-CN" altLang="en-US" sz="4000" b="1" dirty="0">
                  <a:solidFill>
                    <a:srgbClr val="FF3300"/>
                  </a:solidFill>
                  <a:latin typeface="黑体" pitchFamily="49" charset="-122"/>
                  <a:ea typeface="黑体" pitchFamily="49" charset="-122"/>
                </a:rPr>
                <a:t>：</a:t>
              </a:r>
              <a:r>
                <a:rPr lang="en-US" altLang="zh-CN" sz="4000" b="1" dirty="0">
                  <a:solidFill>
                    <a:srgbClr val="FF3300"/>
                  </a:solidFill>
                  <a:latin typeface="黑体" pitchFamily="49" charset="-122"/>
                  <a:ea typeface="黑体" pitchFamily="49" charset="-122"/>
                </a:rPr>
                <a:t>40-12</a:t>
              </a:r>
              <a:r>
                <a:rPr lang="zh-CN" altLang="en-US" sz="4000" b="1" dirty="0">
                  <a:solidFill>
                    <a:srgbClr val="FF3300"/>
                  </a:solidFill>
                  <a:latin typeface="黑体" pitchFamily="49" charset="-122"/>
                  <a:ea typeface="黑体" pitchFamily="49" charset="-122"/>
                </a:rPr>
                <a:t>：</a:t>
              </a:r>
              <a:r>
                <a:rPr lang="en-US" altLang="zh-CN" sz="4000" b="1" dirty="0">
                  <a:solidFill>
                    <a:srgbClr val="FF3300"/>
                  </a:solidFill>
                  <a:latin typeface="黑体" pitchFamily="49" charset="-122"/>
                  <a:ea typeface="黑体" pitchFamily="49" charset="-122"/>
                </a:rPr>
                <a:t>10</a:t>
              </a:r>
            </a:p>
            <a:p>
              <a:pPr>
                <a:spcBef>
                  <a:spcPct val="25000"/>
                </a:spcBef>
              </a:pPr>
              <a:r>
                <a:rPr lang="zh-CN" altLang="en-US" sz="4000" b="1" dirty="0">
                  <a:latin typeface="黑体" pitchFamily="49" charset="-122"/>
                  <a:ea typeface="黑体" pitchFamily="49" charset="-122"/>
                </a:rPr>
                <a:t>下午：</a:t>
              </a:r>
              <a:r>
                <a:rPr lang="en-US" altLang="zh-CN" sz="4000" b="1" dirty="0">
                  <a:solidFill>
                    <a:srgbClr val="FF3300"/>
                  </a:solidFill>
                  <a:latin typeface="黑体" pitchFamily="49" charset="-122"/>
                  <a:ea typeface="黑体" pitchFamily="49" charset="-122"/>
                </a:rPr>
                <a:t>14</a:t>
              </a:r>
              <a:r>
                <a:rPr lang="zh-CN" altLang="en-US" sz="4000" b="1" dirty="0">
                  <a:solidFill>
                    <a:srgbClr val="FF3300"/>
                  </a:solidFill>
                  <a:latin typeface="黑体" pitchFamily="49" charset="-122"/>
                  <a:ea typeface="黑体" pitchFamily="49" charset="-122"/>
                </a:rPr>
                <a:t>：</a:t>
              </a:r>
              <a:r>
                <a:rPr lang="en-US" altLang="zh-CN" sz="4000" b="1" dirty="0">
                  <a:solidFill>
                    <a:srgbClr val="FF3300"/>
                  </a:solidFill>
                  <a:latin typeface="黑体" pitchFamily="49" charset="-122"/>
                  <a:ea typeface="黑体" pitchFamily="49" charset="-122"/>
                </a:rPr>
                <a:t>30</a:t>
              </a:r>
              <a:r>
                <a:rPr lang="en-US" altLang="zh-CN" sz="4000" b="1" dirty="0">
                  <a:solidFill>
                    <a:srgbClr val="FF3300"/>
                  </a:solidFill>
                  <a:latin typeface="Arial" pitchFamily="34" charset="0"/>
                  <a:ea typeface="黑体" pitchFamily="49" charset="-122"/>
                </a:rPr>
                <a:t>——</a:t>
              </a:r>
              <a:r>
                <a:rPr lang="en-US" altLang="zh-CN" sz="4000" b="1" dirty="0">
                  <a:solidFill>
                    <a:srgbClr val="FF3300"/>
                  </a:solidFill>
                  <a:latin typeface="黑体" pitchFamily="49" charset="-122"/>
                  <a:ea typeface="黑体" pitchFamily="49" charset="-122"/>
                </a:rPr>
                <a:t>17</a:t>
              </a:r>
              <a:r>
                <a:rPr lang="zh-CN" altLang="en-US" sz="4000" b="1" dirty="0">
                  <a:solidFill>
                    <a:srgbClr val="FF3300"/>
                  </a:solidFill>
                  <a:latin typeface="黑体" pitchFamily="49" charset="-122"/>
                  <a:ea typeface="黑体" pitchFamily="49" charset="-122"/>
                </a:rPr>
                <a:t>：</a:t>
              </a:r>
              <a:r>
                <a:rPr lang="en-US" altLang="zh-CN" sz="4000" b="1" dirty="0">
                  <a:solidFill>
                    <a:srgbClr val="FF3300"/>
                  </a:solidFill>
                  <a:latin typeface="黑体" pitchFamily="49" charset="-122"/>
                  <a:ea typeface="黑体" pitchFamily="49" charset="-122"/>
                </a:rPr>
                <a:t>10  </a:t>
              </a:r>
            </a:p>
            <a:p>
              <a:pPr>
                <a:spcBef>
                  <a:spcPct val="25000"/>
                </a:spcBef>
              </a:pPr>
              <a:r>
                <a:rPr lang="zh-CN" altLang="en-US" sz="4000" b="1" dirty="0">
                  <a:latin typeface="黑体" pitchFamily="49" charset="-122"/>
                  <a:ea typeface="黑体" pitchFamily="49" charset="-122"/>
                </a:rPr>
                <a:t>晚自习时间： </a:t>
              </a:r>
              <a:r>
                <a:rPr lang="en-US" altLang="zh-CN" sz="4000" b="1" dirty="0">
                  <a:solidFill>
                    <a:srgbClr val="FF3300"/>
                  </a:solidFill>
                  <a:latin typeface="黑体" pitchFamily="49" charset="-122"/>
                  <a:ea typeface="黑体" pitchFamily="49" charset="-122"/>
                </a:rPr>
                <a:t>18</a:t>
              </a:r>
              <a:r>
                <a:rPr lang="zh-CN" altLang="en-US" sz="4000" b="1" dirty="0">
                  <a:solidFill>
                    <a:srgbClr val="FF3300"/>
                  </a:solidFill>
                  <a:latin typeface="黑体" pitchFamily="49" charset="-122"/>
                  <a:ea typeface="黑体" pitchFamily="49" charset="-122"/>
                </a:rPr>
                <a:t>：</a:t>
              </a:r>
              <a:r>
                <a:rPr lang="en-US" altLang="zh-CN" sz="4000" b="1" dirty="0">
                  <a:solidFill>
                    <a:srgbClr val="FF3300"/>
                  </a:solidFill>
                  <a:latin typeface="黑体" pitchFamily="49" charset="-122"/>
                  <a:ea typeface="黑体" pitchFamily="49" charset="-122"/>
                </a:rPr>
                <a:t>40</a:t>
              </a:r>
              <a:r>
                <a:rPr lang="en-US" altLang="zh-CN" sz="4000" b="1" dirty="0">
                  <a:solidFill>
                    <a:srgbClr val="FF3300"/>
                  </a:solidFill>
                  <a:latin typeface="Arial" pitchFamily="34" charset="0"/>
                  <a:ea typeface="黑体" pitchFamily="49" charset="-122"/>
                </a:rPr>
                <a:t>——</a:t>
              </a:r>
              <a:r>
                <a:rPr lang="en-US" altLang="zh-CN" sz="4000" b="1" dirty="0">
                  <a:solidFill>
                    <a:srgbClr val="FF3300"/>
                  </a:solidFill>
                  <a:latin typeface="黑体" pitchFamily="49" charset="-122"/>
                  <a:ea typeface="黑体" pitchFamily="49" charset="-122"/>
                </a:rPr>
                <a:t>21</a:t>
              </a:r>
              <a:r>
                <a:rPr lang="zh-CN" altLang="en-US" sz="4000" b="1" dirty="0">
                  <a:solidFill>
                    <a:srgbClr val="FF3300"/>
                  </a:solidFill>
                  <a:latin typeface="黑体" pitchFamily="49" charset="-122"/>
                  <a:ea typeface="黑体" pitchFamily="49" charset="-122"/>
                </a:rPr>
                <a:t>：</a:t>
              </a:r>
              <a:r>
                <a:rPr lang="en-US" altLang="zh-CN" sz="4000" b="1" dirty="0">
                  <a:solidFill>
                    <a:srgbClr val="FF3300"/>
                  </a:solidFill>
                  <a:latin typeface="黑体" pitchFamily="49" charset="-122"/>
                  <a:ea typeface="黑体" pitchFamily="49" charset="-122"/>
                </a:rPr>
                <a:t>00</a:t>
              </a:r>
              <a:r>
                <a:rPr lang="en-US" altLang="zh-CN" sz="4000" b="1" dirty="0">
                  <a:latin typeface="黑体" pitchFamily="49" charset="-122"/>
                  <a:ea typeface="黑体" pitchFamily="49" charset="-122"/>
                </a:rPr>
                <a:t> </a:t>
              </a:r>
            </a:p>
            <a:p>
              <a:pPr>
                <a:spcBef>
                  <a:spcPct val="25000"/>
                </a:spcBef>
              </a:pPr>
              <a:r>
                <a:rPr lang="zh-CN" altLang="en-US" sz="4000" b="1" dirty="0">
                  <a:latin typeface="黑体" pitchFamily="49" charset="-122"/>
                  <a:ea typeface="黑体" pitchFamily="49" charset="-122"/>
                </a:rPr>
                <a:t>周五下午放学时间：</a:t>
              </a:r>
              <a:r>
                <a:rPr lang="zh-CN" altLang="en-US" sz="4000" b="1" dirty="0">
                  <a:solidFill>
                    <a:srgbClr val="FF3300"/>
                  </a:solidFill>
                  <a:latin typeface="黑体" pitchFamily="49" charset="-122"/>
                  <a:ea typeface="黑体" pitchFamily="49" charset="-122"/>
                </a:rPr>
                <a:t> </a:t>
              </a:r>
              <a:r>
                <a:rPr lang="en-US" altLang="zh-CN" sz="4000" b="1" dirty="0">
                  <a:solidFill>
                    <a:srgbClr val="FF3300"/>
                  </a:solidFill>
                  <a:latin typeface="黑体" pitchFamily="49" charset="-122"/>
                  <a:ea typeface="黑体" pitchFamily="49" charset="-122"/>
                </a:rPr>
                <a:t>16</a:t>
              </a:r>
              <a:r>
                <a:rPr lang="zh-CN" altLang="en-US" sz="4000" b="1" dirty="0">
                  <a:solidFill>
                    <a:srgbClr val="FF3300"/>
                  </a:solidFill>
                  <a:latin typeface="黑体" pitchFamily="49" charset="-122"/>
                  <a:ea typeface="黑体" pitchFamily="49" charset="-122"/>
                </a:rPr>
                <a:t>：</a:t>
              </a:r>
              <a:r>
                <a:rPr lang="en-US" altLang="zh-CN" sz="4000" b="1" dirty="0" smtClean="0">
                  <a:solidFill>
                    <a:srgbClr val="FF3300"/>
                  </a:solidFill>
                  <a:latin typeface="黑体" pitchFamily="49" charset="-122"/>
                  <a:ea typeface="黑体" pitchFamily="49" charset="-122"/>
                </a:rPr>
                <a:t>15</a:t>
              </a:r>
              <a:r>
                <a:rPr lang="en-US" altLang="zh-CN" sz="4000" b="1" dirty="0" smtClean="0">
                  <a:latin typeface="黑体" pitchFamily="49" charset="-122"/>
                  <a:ea typeface="黑体" pitchFamily="49" charset="-122"/>
                </a:rPr>
                <a:t> </a:t>
              </a:r>
              <a:endParaRPr lang="en-US" altLang="zh-CN" sz="4000" b="1" dirty="0">
                <a:latin typeface="黑体" pitchFamily="49" charset="-122"/>
                <a:ea typeface="黑体" pitchFamily="49" charset="-122"/>
              </a:endParaRPr>
            </a:p>
            <a:p>
              <a:pPr>
                <a:spcBef>
                  <a:spcPct val="25000"/>
                </a:spcBef>
              </a:pPr>
              <a:r>
                <a:rPr lang="zh-CN" altLang="en-US" sz="4000" b="1" dirty="0">
                  <a:latin typeface="黑体" pitchFamily="49" charset="-122"/>
                  <a:ea typeface="黑体" pitchFamily="49" charset="-122"/>
                </a:rPr>
                <a:t>住校生早上</a:t>
              </a:r>
              <a:r>
                <a:rPr lang="en-US" altLang="zh-CN" sz="4000" b="1" dirty="0">
                  <a:solidFill>
                    <a:srgbClr val="FF0000"/>
                  </a:solidFill>
                  <a:latin typeface="黑体" pitchFamily="49" charset="-122"/>
                  <a:ea typeface="黑体" pitchFamily="49" charset="-122"/>
                </a:rPr>
                <a:t>7:00</a:t>
              </a:r>
              <a:r>
                <a:rPr lang="zh-CN" altLang="en-US" sz="4000" b="1" dirty="0">
                  <a:latin typeface="黑体" pitchFamily="49" charset="-122"/>
                  <a:ea typeface="黑体" pitchFamily="49" charset="-122"/>
                </a:rPr>
                <a:t>起床</a:t>
              </a:r>
              <a:r>
                <a:rPr lang="zh-CN" altLang="en-US" sz="4000" b="1" dirty="0" smtClean="0">
                  <a:latin typeface="黑体" pitchFamily="49" charset="-122"/>
                  <a:ea typeface="黑体" pitchFamily="49" charset="-122"/>
                </a:rPr>
                <a:t>，</a:t>
              </a:r>
              <a:endParaRPr lang="en-US" altLang="zh-CN" sz="4000" b="1" dirty="0" smtClean="0">
                <a:latin typeface="黑体" pitchFamily="49" charset="-122"/>
                <a:ea typeface="黑体" pitchFamily="49" charset="-122"/>
              </a:endParaRPr>
            </a:p>
            <a:p>
              <a:pPr>
                <a:spcBef>
                  <a:spcPct val="25000"/>
                </a:spcBef>
              </a:pPr>
              <a:r>
                <a:rPr lang="zh-CN" altLang="en-US" sz="4000" b="1" dirty="0" smtClean="0">
                  <a:latin typeface="黑体" pitchFamily="49" charset="-122"/>
                  <a:ea typeface="黑体" pitchFamily="49" charset="-122"/>
                </a:rPr>
                <a:t>中午</a:t>
              </a:r>
              <a:r>
                <a:rPr lang="en-US" altLang="zh-CN" sz="4000" b="1" dirty="0">
                  <a:solidFill>
                    <a:srgbClr val="FF0000"/>
                  </a:solidFill>
                  <a:latin typeface="黑体" pitchFamily="49" charset="-122"/>
                  <a:ea typeface="黑体" pitchFamily="49" charset="-122"/>
                </a:rPr>
                <a:t>13:00-14:00</a:t>
              </a:r>
              <a:r>
                <a:rPr lang="zh-CN" altLang="en-US" sz="4000" b="1" dirty="0">
                  <a:latin typeface="黑体" pitchFamily="49" charset="-122"/>
                  <a:ea typeface="黑体" pitchFamily="49" charset="-122"/>
                </a:rPr>
                <a:t>午休</a:t>
              </a:r>
              <a:r>
                <a:rPr lang="zh-CN" altLang="en-US" sz="4000" b="1" dirty="0" smtClean="0">
                  <a:latin typeface="黑体" pitchFamily="49" charset="-122"/>
                  <a:ea typeface="黑体" pitchFamily="49" charset="-122"/>
                </a:rPr>
                <a:t>，</a:t>
              </a:r>
              <a:endParaRPr lang="en-US" altLang="zh-CN" sz="4000" b="1" dirty="0" smtClean="0">
                <a:latin typeface="黑体" pitchFamily="49" charset="-122"/>
                <a:ea typeface="黑体" pitchFamily="49" charset="-122"/>
              </a:endParaRPr>
            </a:p>
            <a:p>
              <a:pPr>
                <a:spcBef>
                  <a:spcPct val="25000"/>
                </a:spcBef>
              </a:pPr>
              <a:r>
                <a:rPr lang="zh-CN" altLang="en-US" sz="4000" b="1" dirty="0" smtClean="0">
                  <a:latin typeface="黑体" pitchFamily="49" charset="-122"/>
                  <a:ea typeface="黑体" pitchFamily="49" charset="-122"/>
                </a:rPr>
                <a:t>晚上</a:t>
              </a:r>
              <a:r>
                <a:rPr lang="en-US" altLang="zh-CN" sz="4000" b="1" dirty="0">
                  <a:solidFill>
                    <a:srgbClr val="FF0000"/>
                  </a:solidFill>
                  <a:latin typeface="黑体" pitchFamily="49" charset="-122"/>
                  <a:ea typeface="黑体" pitchFamily="49" charset="-122"/>
                </a:rPr>
                <a:t>21:30</a:t>
              </a:r>
              <a:r>
                <a:rPr lang="zh-CN" altLang="en-US" sz="4000" b="1" dirty="0">
                  <a:latin typeface="黑体" pitchFamily="49" charset="-122"/>
                  <a:ea typeface="黑体" pitchFamily="49" charset="-122"/>
                </a:rPr>
                <a:t>睡觉</a:t>
              </a:r>
            </a:p>
            <a:p>
              <a:pPr>
                <a:spcBef>
                  <a:spcPct val="25000"/>
                </a:spcBef>
              </a:pPr>
              <a:endParaRPr lang="zh-CN" altLang="en-US" sz="4000" b="1" dirty="0">
                <a:latin typeface="黑体" pitchFamily="49" charset="-122"/>
                <a:ea typeface="黑体" pitchFamily="49" charset="-122"/>
              </a:endParaRPr>
            </a:p>
          </p:txBody>
        </p:sp>
        <p:sp>
          <p:nvSpPr>
            <p:cNvPr id="34821" name="Text Box 6"/>
            <p:cNvSpPr txBox="1">
              <a:spLocks noChangeArrowheads="1"/>
            </p:cNvSpPr>
            <p:nvPr/>
          </p:nvSpPr>
          <p:spPr bwMode="auto">
            <a:xfrm>
              <a:off x="1088" y="0"/>
              <a:ext cx="3448" cy="404"/>
            </a:xfrm>
            <a:prstGeom prst="rect">
              <a:avLst/>
            </a:prstGeom>
            <a:noFill/>
            <a:ln w="9525">
              <a:noFill/>
              <a:miter lim="800000"/>
              <a:headEnd/>
              <a:tailEnd/>
            </a:ln>
          </p:spPr>
          <p:txBody>
            <a:bodyPr>
              <a:spAutoFit/>
            </a:bodyPr>
            <a:lstStyle/>
            <a:p>
              <a:pPr>
                <a:spcBef>
                  <a:spcPct val="50000"/>
                </a:spcBef>
              </a:pPr>
              <a:endParaRPr lang="zh-CN" altLang="en-US" sz="3600" b="1">
                <a:solidFill>
                  <a:srgbClr val="0000FF"/>
                </a:solidFill>
                <a:latin typeface="Arial" pitchFamily="34" charset="0"/>
                <a:ea typeface="黑体" pitchFamily="49" charset="-122"/>
              </a:endParaRPr>
            </a:p>
          </p:txBody>
        </p:sp>
      </p:grpSp>
      <p:sp>
        <p:nvSpPr>
          <p:cNvPr id="34822" name="WordArt 7"/>
          <p:cNvSpPr>
            <a:spLocks noChangeArrowheads="1" noChangeShapeType="1" noTextEdit="1"/>
          </p:cNvSpPr>
          <p:nvPr/>
        </p:nvSpPr>
        <p:spPr bwMode="auto">
          <a:xfrm>
            <a:off x="1285852" y="-285776"/>
            <a:ext cx="5790932" cy="914400"/>
          </a:xfrm>
          <a:prstGeom prst="rect">
            <a:avLst/>
          </a:prstGeom>
        </p:spPr>
        <p:txBody>
          <a:bodyPr wrap="none" fromWordArt="1">
            <a:prstTxWarp prst="textPlain">
              <a:avLst>
                <a:gd name="adj" fmla="val 49907"/>
              </a:avLst>
            </a:prstTxWarp>
          </a:bodyPr>
          <a:lstStyle/>
          <a:p>
            <a:pPr algn="ctr"/>
            <a:r>
              <a:rPr lang="zh-CN" altLang="en-US" sz="3600" b="1" kern="10" dirty="0">
                <a:ln w="19050">
                  <a:solidFill>
                    <a:srgbClr val="99CCFF"/>
                  </a:solidFill>
                  <a:round/>
                  <a:headEnd/>
                  <a:tailEnd/>
                </a:ln>
                <a:solidFill>
                  <a:srgbClr val="0066CC"/>
                </a:solidFill>
                <a:effectLst>
                  <a:outerShdw dist="35921" dir="2700000" algn="ctr" rotWithShape="0">
                    <a:srgbClr val="990000"/>
                  </a:outerShdw>
                </a:effectLst>
                <a:latin typeface="宋体"/>
                <a:ea typeface="宋体"/>
              </a:rPr>
              <a:t>希望家长了解：</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71472" y="928670"/>
            <a:ext cx="8229600" cy="724942"/>
          </a:xfrm>
          <a:prstGeom prst="rect">
            <a:avLst/>
          </a:prstGeom>
        </p:spPr>
        <p:txBody>
          <a:bodyPr>
            <a:normAutofit fontScale="90000"/>
          </a:bodyPr>
          <a:lstStyle/>
          <a:p>
            <a:pPr eaLnBrk="1" hangingPunct="1"/>
            <a:r>
              <a:rPr lang="en-US" altLang="zh-CN" dirty="0" smtClean="0"/>
              <a:t>2015</a:t>
            </a:r>
            <a:r>
              <a:rPr lang="zh-CN" altLang="en-US" dirty="0" smtClean="0"/>
              <a:t>年中考分数设置</a:t>
            </a:r>
          </a:p>
        </p:txBody>
      </p:sp>
      <p:sp>
        <p:nvSpPr>
          <p:cNvPr id="9219" name="Rectangle 3"/>
          <p:cNvSpPr>
            <a:spLocks noGrp="1" noChangeArrowheads="1"/>
          </p:cNvSpPr>
          <p:nvPr>
            <p:ph type="body" idx="4294967295"/>
          </p:nvPr>
        </p:nvSpPr>
        <p:spPr>
          <a:xfrm>
            <a:off x="1" y="1643051"/>
            <a:ext cx="9001155" cy="4429156"/>
          </a:xfrm>
          <a:prstGeom prst="rect">
            <a:avLst/>
          </a:prstGeom>
        </p:spPr>
        <p:txBody>
          <a:bodyPr/>
          <a:lstStyle/>
          <a:p>
            <a:pPr eaLnBrk="1" hangingPunct="1"/>
            <a:r>
              <a:rPr lang="zh-CN" altLang="en-US" dirty="0" smtClean="0"/>
              <a:t>语文</a:t>
            </a:r>
            <a:r>
              <a:rPr lang="en-US" altLang="zh-CN" dirty="0" smtClean="0"/>
              <a:t>1</a:t>
            </a:r>
            <a:r>
              <a:rPr lang="zh-CN" altLang="en-US" dirty="0" smtClean="0"/>
              <a:t>2</a:t>
            </a:r>
            <a:r>
              <a:rPr lang="en-US" altLang="zh-CN" dirty="0" smtClean="0"/>
              <a:t>0</a:t>
            </a:r>
            <a:r>
              <a:rPr lang="zh-CN" altLang="en-US" dirty="0" smtClean="0"/>
              <a:t>分            数学</a:t>
            </a:r>
            <a:r>
              <a:rPr lang="en-US" altLang="zh-CN" dirty="0" smtClean="0"/>
              <a:t>1</a:t>
            </a:r>
            <a:r>
              <a:rPr lang="zh-CN" altLang="en-US" dirty="0" smtClean="0"/>
              <a:t>2</a:t>
            </a:r>
            <a:r>
              <a:rPr lang="en-US" altLang="zh-CN" dirty="0" smtClean="0"/>
              <a:t>0</a:t>
            </a:r>
            <a:r>
              <a:rPr lang="zh-CN" altLang="en-US" dirty="0" smtClean="0"/>
              <a:t>分         英语</a:t>
            </a:r>
            <a:r>
              <a:rPr lang="en-US" altLang="zh-CN" dirty="0" smtClean="0"/>
              <a:t>120</a:t>
            </a:r>
            <a:r>
              <a:rPr lang="zh-CN" altLang="en-US" dirty="0" smtClean="0"/>
              <a:t>分</a:t>
            </a:r>
          </a:p>
          <a:p>
            <a:pPr eaLnBrk="1" hangingPunct="1"/>
            <a:r>
              <a:rPr lang="zh-CN" altLang="en-US" dirty="0" smtClean="0"/>
              <a:t>理科综合200分（物理9</a:t>
            </a:r>
            <a:r>
              <a:rPr lang="en-US" altLang="zh-CN" dirty="0" smtClean="0"/>
              <a:t>5</a:t>
            </a:r>
            <a:r>
              <a:rPr lang="zh-CN" altLang="en-US" dirty="0" smtClean="0"/>
              <a:t>分 化学6</a:t>
            </a:r>
            <a:r>
              <a:rPr lang="en-US" altLang="zh-CN" dirty="0" smtClean="0"/>
              <a:t>5</a:t>
            </a:r>
            <a:r>
              <a:rPr lang="zh-CN" altLang="en-US" dirty="0" smtClean="0"/>
              <a:t>分   生物4</a:t>
            </a:r>
            <a:r>
              <a:rPr lang="en-US" altLang="zh-CN" dirty="0" smtClean="0"/>
              <a:t>0</a:t>
            </a:r>
            <a:r>
              <a:rPr lang="zh-CN" altLang="en-US" dirty="0" smtClean="0"/>
              <a:t>分）</a:t>
            </a:r>
          </a:p>
          <a:p>
            <a:pPr eaLnBrk="1" hangingPunct="1"/>
            <a:r>
              <a:rPr lang="zh-CN" altLang="en-US" dirty="0" smtClean="0"/>
              <a:t>文科综合1</a:t>
            </a:r>
            <a:r>
              <a:rPr lang="en-US" altLang="zh-CN" dirty="0" smtClean="0"/>
              <a:t>20</a:t>
            </a:r>
            <a:r>
              <a:rPr lang="zh-CN" altLang="en-US" dirty="0" smtClean="0"/>
              <a:t>分 （地理4</a:t>
            </a:r>
            <a:r>
              <a:rPr lang="en-US" altLang="zh-CN" dirty="0" smtClean="0"/>
              <a:t>0</a:t>
            </a:r>
            <a:r>
              <a:rPr lang="zh-CN" altLang="en-US" dirty="0" smtClean="0"/>
              <a:t>分  历史4</a:t>
            </a:r>
            <a:r>
              <a:rPr lang="en-US" altLang="zh-CN" dirty="0" smtClean="0"/>
              <a:t>0</a:t>
            </a:r>
            <a:r>
              <a:rPr lang="zh-CN" altLang="en-US" dirty="0" smtClean="0"/>
              <a:t>分  政治</a:t>
            </a:r>
            <a:r>
              <a:rPr lang="en-US" altLang="zh-CN" dirty="0" smtClean="0"/>
              <a:t>40</a:t>
            </a:r>
            <a:r>
              <a:rPr lang="zh-CN" altLang="en-US" dirty="0" smtClean="0"/>
              <a:t>分）</a:t>
            </a:r>
          </a:p>
          <a:p>
            <a:pPr eaLnBrk="1" hangingPunct="1">
              <a:buFontTx/>
              <a:buNone/>
            </a:pPr>
            <a:r>
              <a:rPr lang="en-US" altLang="zh-CN" dirty="0" smtClean="0"/>
              <a:t>  </a:t>
            </a:r>
            <a:r>
              <a:rPr lang="zh-CN" altLang="en-US" dirty="0" smtClean="0"/>
              <a:t>等级</a:t>
            </a:r>
            <a:r>
              <a:rPr lang="en-US" altLang="zh-CN" dirty="0" smtClean="0"/>
              <a:t>:</a:t>
            </a:r>
            <a:r>
              <a:rPr lang="zh-CN" altLang="en-US" dirty="0" smtClean="0"/>
              <a:t>体育：</a:t>
            </a:r>
            <a:r>
              <a:rPr lang="en-US" altLang="zh-CN" dirty="0" smtClean="0"/>
              <a:t>50</a:t>
            </a:r>
            <a:r>
              <a:rPr lang="zh-CN" altLang="en-US" dirty="0" smtClean="0"/>
              <a:t>分   实验：</a:t>
            </a:r>
            <a:r>
              <a:rPr lang="en-US" altLang="zh-CN" dirty="0" smtClean="0"/>
              <a:t>35(</a:t>
            </a:r>
            <a:r>
              <a:rPr lang="zh-CN" altLang="en-US" dirty="0" smtClean="0"/>
              <a:t>物理</a:t>
            </a:r>
            <a:r>
              <a:rPr lang="en-US" altLang="zh-CN" dirty="0" smtClean="0"/>
              <a:t>20  </a:t>
            </a:r>
            <a:r>
              <a:rPr lang="zh-CN" altLang="en-US" dirty="0" smtClean="0"/>
              <a:t>化学</a:t>
            </a:r>
            <a:r>
              <a:rPr lang="en-US" altLang="zh-CN" dirty="0" smtClean="0"/>
              <a:t>15</a:t>
            </a:r>
            <a:r>
              <a:rPr lang="zh-CN" altLang="en-US" dirty="0" smtClean="0"/>
              <a:t>）</a:t>
            </a:r>
          </a:p>
          <a:p>
            <a:pPr eaLnBrk="1" hangingPunct="1">
              <a:buFontTx/>
              <a:buNone/>
            </a:pPr>
            <a:r>
              <a:rPr lang="zh-CN" altLang="en-US" dirty="0" smtClean="0">
                <a:solidFill>
                  <a:srgbClr val="FF0066"/>
                </a:solidFill>
              </a:rPr>
              <a:t>文考总分</a:t>
            </a:r>
            <a:r>
              <a:rPr lang="en-US" altLang="zh-CN" dirty="0" smtClean="0">
                <a:solidFill>
                  <a:srgbClr val="FF0066"/>
                </a:solidFill>
              </a:rPr>
              <a:t>680</a:t>
            </a:r>
            <a:r>
              <a:rPr lang="zh-CN" altLang="en-US" dirty="0" smtClean="0">
                <a:solidFill>
                  <a:srgbClr val="FF0066"/>
                </a:solidFill>
              </a:rPr>
              <a:t>分</a:t>
            </a:r>
          </a:p>
        </p:txBody>
      </p:sp>
      <p:sp>
        <p:nvSpPr>
          <p:cNvPr id="4" name="WordArt 7"/>
          <p:cNvSpPr>
            <a:spLocks noChangeArrowheads="1" noChangeShapeType="1" noTextEdit="1"/>
          </p:cNvSpPr>
          <p:nvPr/>
        </p:nvSpPr>
        <p:spPr bwMode="auto">
          <a:xfrm>
            <a:off x="1295534" y="0"/>
            <a:ext cx="5790932" cy="914400"/>
          </a:xfrm>
          <a:prstGeom prst="rect">
            <a:avLst/>
          </a:prstGeom>
        </p:spPr>
        <p:txBody>
          <a:bodyPr wrap="none" fromWordArt="1">
            <a:prstTxWarp prst="textPlain">
              <a:avLst>
                <a:gd name="adj" fmla="val 49907"/>
              </a:avLst>
            </a:prstTxWarp>
          </a:bodyPr>
          <a:lstStyle/>
          <a:p>
            <a:pPr algn="ctr"/>
            <a:r>
              <a:rPr lang="zh-CN" altLang="en-US" sz="3600" b="1" kern="10" dirty="0">
                <a:ln w="19050">
                  <a:solidFill>
                    <a:srgbClr val="99CCFF"/>
                  </a:solidFill>
                  <a:round/>
                  <a:headEnd/>
                  <a:tailEnd/>
                </a:ln>
                <a:solidFill>
                  <a:srgbClr val="0066CC"/>
                </a:solidFill>
                <a:effectLst>
                  <a:outerShdw dist="35921" dir="2700000" algn="ctr" rotWithShape="0">
                    <a:srgbClr val="990000"/>
                  </a:outerShdw>
                </a:effectLst>
                <a:latin typeface="宋体"/>
                <a:ea typeface="宋体"/>
              </a:rPr>
              <a:t>希望家长了解：</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5" descr="201201141127543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5539" name="Text Box 6"/>
          <p:cNvSpPr>
            <a:spLocks noGrp="1" noChangeArrowheads="1"/>
          </p:cNvSpPr>
          <p:nvPr>
            <p:ph type="title"/>
          </p:nvPr>
        </p:nvSpPr>
        <p:spPr>
          <a:xfrm>
            <a:off x="611561" y="304800"/>
            <a:ext cx="7992887" cy="692150"/>
          </a:xfrm>
          <a:noFill/>
        </p:spPr>
        <p:txBody>
          <a:bodyPr anchor="b">
            <a:normAutofit fontScale="90000"/>
          </a:bodyPr>
          <a:lstStyle/>
          <a:p>
            <a:pPr algn="r" eaLnBrk="1" hangingPunct="1">
              <a:spcBef>
                <a:spcPct val="50000"/>
              </a:spcBef>
            </a:pPr>
            <a:r>
              <a:rPr lang="zh-CN" altLang="en-US" sz="5000" b="1" dirty="0" smtClean="0">
                <a:solidFill>
                  <a:srgbClr val="FF0000"/>
                </a:solidFill>
                <a:ea typeface="黑体" pitchFamily="2" charset="-122"/>
              </a:rPr>
              <a:t>平时家长应注意的问题</a:t>
            </a:r>
          </a:p>
        </p:txBody>
      </p:sp>
      <p:sp>
        <p:nvSpPr>
          <p:cNvPr id="385031" name="Rectangle 7"/>
          <p:cNvSpPr>
            <a:spLocks noChangeArrowheads="1"/>
          </p:cNvSpPr>
          <p:nvPr/>
        </p:nvSpPr>
        <p:spPr bwMode="auto">
          <a:xfrm>
            <a:off x="1733651" y="1143001"/>
            <a:ext cx="6222725" cy="5478423"/>
          </a:xfrm>
          <a:prstGeom prst="rect">
            <a:avLst/>
          </a:prstGeom>
          <a:noFill/>
          <a:ln w="9525">
            <a:noFill/>
            <a:miter lim="800000"/>
            <a:headEnd/>
            <a:tailEnd/>
          </a:ln>
        </p:spPr>
        <p:txBody>
          <a:bodyPr wrap="square">
            <a:spAutoFit/>
          </a:bodyPr>
          <a:lstStyle/>
          <a:p>
            <a:pPr algn="l"/>
            <a:r>
              <a:rPr kumimoji="1" lang="zh-CN" altLang="en-US" sz="3500" b="1" dirty="0"/>
              <a:t>（</a:t>
            </a:r>
            <a:r>
              <a:rPr kumimoji="1" lang="en-US" altLang="zh-CN" sz="3500" b="1" dirty="0"/>
              <a:t>1</a:t>
            </a:r>
            <a:r>
              <a:rPr kumimoji="1" lang="zh-CN" altLang="en-US" sz="3500" b="1" dirty="0"/>
              <a:t>）晚归。</a:t>
            </a:r>
          </a:p>
          <a:p>
            <a:pPr algn="l"/>
            <a:r>
              <a:rPr kumimoji="1" lang="zh-CN" altLang="en-US" sz="3500" b="1" dirty="0">
                <a:solidFill>
                  <a:srgbClr val="FF0000"/>
                </a:solidFill>
              </a:rPr>
              <a:t>（</a:t>
            </a:r>
            <a:r>
              <a:rPr kumimoji="1" lang="en-US" altLang="zh-CN" sz="3500" b="1" dirty="0">
                <a:solidFill>
                  <a:srgbClr val="FF0000"/>
                </a:solidFill>
              </a:rPr>
              <a:t>2</a:t>
            </a:r>
            <a:r>
              <a:rPr kumimoji="1" lang="zh-CN" altLang="en-US" sz="3500" b="1" dirty="0">
                <a:solidFill>
                  <a:srgbClr val="FF0000"/>
                </a:solidFill>
              </a:rPr>
              <a:t>）在外留宿。</a:t>
            </a:r>
          </a:p>
          <a:p>
            <a:pPr algn="l"/>
            <a:r>
              <a:rPr kumimoji="1" lang="zh-CN" altLang="en-US" sz="3500" b="1" dirty="0"/>
              <a:t>（</a:t>
            </a:r>
            <a:r>
              <a:rPr kumimoji="1" lang="en-US" altLang="zh-CN" sz="3500" b="1" dirty="0"/>
              <a:t>3</a:t>
            </a:r>
            <a:r>
              <a:rPr kumimoji="1" lang="zh-CN" altLang="en-US" sz="3500" b="1" dirty="0"/>
              <a:t>）带同学回家住宿。</a:t>
            </a:r>
          </a:p>
          <a:p>
            <a:pPr algn="l"/>
            <a:r>
              <a:rPr kumimoji="1" lang="zh-CN" altLang="en-US" sz="3500" b="1" dirty="0">
                <a:solidFill>
                  <a:srgbClr val="FF0000"/>
                </a:solidFill>
              </a:rPr>
              <a:t>（</a:t>
            </a:r>
            <a:r>
              <a:rPr kumimoji="1" lang="en-US" altLang="zh-CN" sz="3500" b="1" dirty="0">
                <a:solidFill>
                  <a:srgbClr val="FF0000"/>
                </a:solidFill>
              </a:rPr>
              <a:t>4</a:t>
            </a:r>
            <a:r>
              <a:rPr kumimoji="1" lang="zh-CN" altLang="en-US" sz="3500" b="1" dirty="0">
                <a:solidFill>
                  <a:srgbClr val="FF0000"/>
                </a:solidFill>
              </a:rPr>
              <a:t>）打电话时间</a:t>
            </a:r>
            <a:r>
              <a:rPr kumimoji="1" lang="zh-CN" altLang="en-US" sz="3500" b="1" dirty="0" smtClean="0">
                <a:solidFill>
                  <a:srgbClr val="FF0000"/>
                </a:solidFill>
              </a:rPr>
              <a:t>长、次数</a:t>
            </a:r>
            <a:r>
              <a:rPr kumimoji="1" lang="zh-CN" altLang="en-US" sz="3500" b="1" dirty="0">
                <a:solidFill>
                  <a:srgbClr val="FF0000"/>
                </a:solidFill>
              </a:rPr>
              <a:t>多。</a:t>
            </a:r>
          </a:p>
          <a:p>
            <a:pPr algn="l"/>
            <a:r>
              <a:rPr kumimoji="1" lang="zh-CN" altLang="en-US" sz="3500" b="1" dirty="0"/>
              <a:t>（</a:t>
            </a:r>
            <a:r>
              <a:rPr kumimoji="1" lang="en-US" altLang="zh-CN" sz="3500" b="1" dirty="0"/>
              <a:t>5</a:t>
            </a:r>
            <a:r>
              <a:rPr kumimoji="1" lang="zh-CN" altLang="en-US" sz="3500" b="1" dirty="0"/>
              <a:t>）情绪</a:t>
            </a:r>
            <a:r>
              <a:rPr kumimoji="1" lang="zh-CN" altLang="en-US" sz="3500" b="1" dirty="0" smtClean="0"/>
              <a:t>低落、受伤</a:t>
            </a:r>
            <a:r>
              <a:rPr kumimoji="1" lang="zh-CN" altLang="en-US" sz="3500" b="1" dirty="0"/>
              <a:t>回家。</a:t>
            </a:r>
          </a:p>
          <a:p>
            <a:pPr algn="l"/>
            <a:r>
              <a:rPr kumimoji="1" lang="zh-CN" altLang="en-US" sz="3500" b="1" dirty="0">
                <a:solidFill>
                  <a:srgbClr val="FF0000"/>
                </a:solidFill>
              </a:rPr>
              <a:t>（</a:t>
            </a:r>
            <a:r>
              <a:rPr kumimoji="1" lang="en-US" altLang="zh-CN" sz="3500" b="1" dirty="0">
                <a:solidFill>
                  <a:srgbClr val="FF0000"/>
                </a:solidFill>
              </a:rPr>
              <a:t>6</a:t>
            </a:r>
            <a:r>
              <a:rPr kumimoji="1" lang="zh-CN" altLang="en-US" sz="3500" b="1" dirty="0">
                <a:solidFill>
                  <a:srgbClr val="FF0000"/>
                </a:solidFill>
              </a:rPr>
              <a:t>）穿奇装异服，爱好打扮</a:t>
            </a:r>
            <a:r>
              <a:rPr kumimoji="1" lang="zh-CN" altLang="en-US" sz="3500" b="1" dirty="0"/>
              <a:t>。</a:t>
            </a:r>
            <a:endParaRPr kumimoji="1" lang="zh-CN" altLang="en-US" sz="3500" b="1" dirty="0">
              <a:solidFill>
                <a:srgbClr val="FF0000"/>
              </a:solidFill>
            </a:endParaRPr>
          </a:p>
          <a:p>
            <a:pPr algn="l"/>
            <a:r>
              <a:rPr kumimoji="1" lang="zh-CN" altLang="en-US" sz="3500" b="1" dirty="0"/>
              <a:t>（</a:t>
            </a:r>
            <a:r>
              <a:rPr kumimoji="1" lang="en-US" altLang="zh-CN" sz="3500" b="1" dirty="0"/>
              <a:t>7</a:t>
            </a:r>
            <a:r>
              <a:rPr kumimoji="1" lang="zh-CN" altLang="en-US" sz="3500" b="1" dirty="0"/>
              <a:t>）成绩突然下降。</a:t>
            </a:r>
          </a:p>
          <a:p>
            <a:pPr algn="l"/>
            <a:r>
              <a:rPr kumimoji="1" lang="zh-CN" altLang="en-US" sz="3500" b="1" dirty="0">
                <a:solidFill>
                  <a:srgbClr val="FF0000"/>
                </a:solidFill>
              </a:rPr>
              <a:t>（</a:t>
            </a:r>
            <a:r>
              <a:rPr kumimoji="1" lang="en-US" altLang="zh-CN" sz="3500" b="1" dirty="0">
                <a:solidFill>
                  <a:srgbClr val="FF0000"/>
                </a:solidFill>
              </a:rPr>
              <a:t>8</a:t>
            </a:r>
            <a:r>
              <a:rPr kumimoji="1" lang="zh-CN" altLang="en-US" sz="3500" b="1" dirty="0">
                <a:solidFill>
                  <a:srgbClr val="FF0000"/>
                </a:solidFill>
              </a:rPr>
              <a:t>）老玩</a:t>
            </a:r>
            <a:r>
              <a:rPr kumimoji="1" lang="zh-CN" altLang="en-US" sz="3500" b="1" dirty="0" smtClean="0">
                <a:solidFill>
                  <a:srgbClr val="FF0000"/>
                </a:solidFill>
              </a:rPr>
              <a:t>电脑、看</a:t>
            </a:r>
            <a:r>
              <a:rPr kumimoji="1" lang="zh-CN" altLang="en-US" sz="3500" b="1" dirty="0">
                <a:solidFill>
                  <a:srgbClr val="FF0000"/>
                </a:solidFill>
              </a:rPr>
              <a:t>电视。</a:t>
            </a:r>
          </a:p>
          <a:p>
            <a:pPr algn="l"/>
            <a:r>
              <a:rPr kumimoji="1" lang="zh-CN" altLang="en-US" sz="3500" b="1" dirty="0"/>
              <a:t>（</a:t>
            </a:r>
            <a:r>
              <a:rPr kumimoji="1" lang="en-US" altLang="zh-CN" sz="3500" b="1" dirty="0"/>
              <a:t>9</a:t>
            </a:r>
            <a:r>
              <a:rPr kumimoji="1" lang="zh-CN" altLang="en-US" sz="3500" b="1" dirty="0"/>
              <a:t>）超出</a:t>
            </a:r>
            <a:r>
              <a:rPr kumimoji="1" lang="zh-CN" altLang="en-US" sz="3500" b="1" dirty="0" smtClean="0"/>
              <a:t>消费水平。</a:t>
            </a:r>
            <a:endParaRPr kumimoji="1" lang="zh-CN" altLang="en-US" sz="3500" b="1" dirty="0"/>
          </a:p>
          <a:p>
            <a:pPr algn="l"/>
            <a:r>
              <a:rPr kumimoji="1" lang="zh-CN" altLang="en-US" sz="3500" b="1" dirty="0">
                <a:solidFill>
                  <a:srgbClr val="FF0000"/>
                </a:solidFill>
              </a:rPr>
              <a:t>  </a:t>
            </a:r>
            <a:r>
              <a:rPr kumimoji="1" lang="en-US" altLang="zh-CN" sz="3500" b="1" dirty="0">
                <a:solidFill>
                  <a:srgbClr val="FF0000"/>
                </a:solidFill>
              </a:rPr>
              <a:t>(10) </a:t>
            </a:r>
            <a:r>
              <a:rPr kumimoji="1" lang="zh-CN" altLang="en-US" sz="3500" b="1" dirty="0">
                <a:solidFill>
                  <a:srgbClr val="FF0000"/>
                </a:solidFill>
              </a:rPr>
              <a:t>安全</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Users\admin\Desktop\幻灯片的图片\图片7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0962" name="Rectangle 2"/>
          <p:cNvSpPr>
            <a:spLocks noGrp="1" noChangeArrowheads="1"/>
          </p:cNvSpPr>
          <p:nvPr>
            <p:ph type="body" idx="1"/>
          </p:nvPr>
        </p:nvSpPr>
        <p:spPr>
          <a:xfrm>
            <a:off x="603250" y="1500174"/>
            <a:ext cx="8540750" cy="4876800"/>
          </a:xfrm>
        </p:spPr>
        <p:txBody>
          <a:bodyPr/>
          <a:lstStyle/>
          <a:p>
            <a:pPr>
              <a:spcBef>
                <a:spcPct val="0"/>
              </a:spcBef>
              <a:buFontTx/>
              <a:buNone/>
            </a:pPr>
            <a:r>
              <a:rPr lang="zh-CN" altLang="en-US" sz="2800" b="1" dirty="0" smtClean="0"/>
              <a:t>初一是</a:t>
            </a:r>
            <a:r>
              <a:rPr lang="zh-CN" altLang="en-US" sz="2800" b="1" dirty="0" smtClean="0"/>
              <a:t>初中三年</a:t>
            </a:r>
            <a:r>
              <a:rPr lang="zh-CN" altLang="en-US" sz="2800" b="1" dirty="0" smtClean="0"/>
              <a:t>的关键阶段。它会影响、改变孩子一生的命运，家中的锁事尽可能不要告诉孩子，以免影响他们。学习如逆水行舟，不进则退。此外，我们要及时与教师交流，尤其是班主任。一个班</a:t>
            </a:r>
            <a:r>
              <a:rPr lang="en-US" altLang="zh-CN" sz="2800" b="1" dirty="0" smtClean="0"/>
              <a:t>48</a:t>
            </a:r>
            <a:r>
              <a:rPr lang="zh-CN" altLang="en-US" sz="2800" b="1" dirty="0" smtClean="0"/>
              <a:t>名学生，有时老师照顾不到每一名学生，家长不仅自己要经常和老师联系，而且也要让孩子主动找老师，通过及时的沟通，反馈，才能摸清孩子们的</a:t>
            </a:r>
            <a:r>
              <a:rPr lang="zh-CN" altLang="en-US" sz="2800" b="1" dirty="0" smtClean="0"/>
              <a:t>真实</a:t>
            </a:r>
            <a:r>
              <a:rPr lang="zh-CN" altLang="en-US" sz="2800" b="1" dirty="0" smtClean="0"/>
              <a:t>情况</a:t>
            </a:r>
            <a:r>
              <a:rPr lang="zh-CN" altLang="en-US" sz="2800" b="1" dirty="0" smtClean="0"/>
              <a:t>，</a:t>
            </a:r>
            <a:r>
              <a:rPr lang="zh-CN" altLang="en-US" sz="2800" b="1" dirty="0" smtClean="0"/>
              <a:t>才能对症下药，才能让孩子得到提高，不断进步。</a:t>
            </a:r>
            <a:r>
              <a:rPr lang="zh-CN" altLang="en-US" sz="2400" dirty="0" smtClean="0"/>
              <a:t> </a:t>
            </a:r>
          </a:p>
          <a:p>
            <a:endParaRPr lang="zh-CN" altLang="en-US" sz="2400" dirty="0" smtClean="0"/>
          </a:p>
        </p:txBody>
      </p:sp>
    </p:spTree>
  </p:cSld>
  <p:clrMapOvr>
    <a:masterClrMapping/>
  </p:clrMapOvr>
  <p:transition spd="med">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a:defRPr/>
            </a:pPr>
            <a:r>
              <a:rPr lang="zh-CN" altLang="en-US" u="sng" smtClean="0">
                <a:effectLst>
                  <a:outerShdw blurRad="38100" dist="38100" dir="2700000" algn="tl">
                    <a:srgbClr val="C0C0C0"/>
                  </a:outerShdw>
                </a:effectLst>
                <a:ea typeface="隶书" pitchFamily="49" charset="-122"/>
              </a:rPr>
              <a:t>家长下一步怎么做？</a:t>
            </a:r>
          </a:p>
        </p:txBody>
      </p:sp>
      <p:sp>
        <p:nvSpPr>
          <p:cNvPr id="104451" name="Rectangle 3"/>
          <p:cNvSpPr>
            <a:spLocks noGrp="1" noChangeArrowheads="1"/>
          </p:cNvSpPr>
          <p:nvPr>
            <p:ph type="body" idx="1"/>
          </p:nvPr>
        </p:nvSpPr>
        <p:spPr>
          <a:xfrm>
            <a:off x="685800" y="2268538"/>
            <a:ext cx="7772400" cy="3827462"/>
          </a:xfrm>
        </p:spPr>
        <p:txBody>
          <a:bodyPr>
            <a:normAutofit lnSpcReduction="10000"/>
          </a:bodyPr>
          <a:lstStyle/>
          <a:p>
            <a:pPr>
              <a:buFontTx/>
              <a:buNone/>
            </a:pPr>
            <a:r>
              <a:rPr lang="en-US" altLang="zh-CN" sz="3600" b="1" dirty="0" smtClean="0">
                <a:solidFill>
                  <a:srgbClr val="800000"/>
                </a:solidFill>
                <a:latin typeface="华文行楷" pitchFamily="2" charset="-122"/>
                <a:ea typeface="华文行楷" pitchFamily="2" charset="-122"/>
              </a:rPr>
              <a:t>1</a:t>
            </a:r>
            <a:r>
              <a:rPr lang="zh-CN" altLang="en-US" sz="3600" b="1" dirty="0" smtClean="0">
                <a:solidFill>
                  <a:srgbClr val="800000"/>
                </a:solidFill>
                <a:latin typeface="华文行楷" pitchFamily="2" charset="-122"/>
                <a:ea typeface="华文行楷" pitchFamily="2" charset="-122"/>
              </a:rPr>
              <a:t>、及时与任课老师取得联系，帮助子女补好薄弱学科，使成绩得到总体提高；</a:t>
            </a:r>
          </a:p>
          <a:p>
            <a:pPr>
              <a:buFontTx/>
              <a:buNone/>
            </a:pPr>
            <a:r>
              <a:rPr lang="en-US" altLang="zh-CN" sz="3600" b="1" dirty="0" smtClean="0">
                <a:solidFill>
                  <a:srgbClr val="800000"/>
                </a:solidFill>
                <a:latin typeface="华文行楷" pitchFamily="2" charset="-122"/>
                <a:ea typeface="华文行楷" pitchFamily="2" charset="-122"/>
              </a:rPr>
              <a:t>2</a:t>
            </a:r>
            <a:r>
              <a:rPr lang="zh-CN" altLang="en-US" sz="3600" b="1" dirty="0" smtClean="0">
                <a:solidFill>
                  <a:srgbClr val="800000"/>
                </a:solidFill>
                <a:latin typeface="华文行楷" pitchFamily="2" charset="-122"/>
                <a:ea typeface="华文行楷" pitchFamily="2" charset="-122"/>
              </a:rPr>
              <a:t>、加强自身的学习，重点做好子女的心理调节工作，鼓励为主，批评为辅，使之以良好的心态学习。</a:t>
            </a:r>
          </a:p>
          <a:p>
            <a:pPr>
              <a:buFontTx/>
              <a:buNone/>
            </a:pPr>
            <a:r>
              <a:rPr lang="en-US" altLang="zh-CN" sz="3600" b="1" dirty="0" smtClean="0">
                <a:solidFill>
                  <a:srgbClr val="800000"/>
                </a:solidFill>
                <a:latin typeface="华文行楷" pitchFamily="2" charset="-122"/>
                <a:ea typeface="华文行楷" pitchFamily="2" charset="-122"/>
              </a:rPr>
              <a:t>3</a:t>
            </a:r>
            <a:r>
              <a:rPr lang="zh-CN" altLang="en-US" sz="3600" b="1" dirty="0" smtClean="0">
                <a:solidFill>
                  <a:srgbClr val="800000"/>
                </a:solidFill>
                <a:latin typeface="华文行楷" pitchFamily="2" charset="-122"/>
                <a:ea typeface="华文行楷" pitchFamily="2" charset="-122"/>
              </a:rPr>
              <a:t>、严爱结合，把握好教育子女的度。</a:t>
            </a:r>
          </a:p>
          <a:p>
            <a:pPr>
              <a:buFontTx/>
              <a:buNone/>
            </a:pPr>
            <a:endParaRPr lang="zh-CN" altLang="en-US" sz="3600" b="1" dirty="0" smtClean="0">
              <a:solidFill>
                <a:srgbClr val="800000"/>
              </a:solidFill>
              <a:latin typeface="华文行楷" pitchFamily="2" charset="-122"/>
              <a:ea typeface="华文行楷" pitchFamily="2" charset="-122"/>
            </a:endParaRPr>
          </a:p>
        </p:txBody>
      </p:sp>
    </p:spTree>
  </p:cSld>
  <p:clrMapOvr>
    <a:masterClrMapping/>
  </p:clrMapOvr>
  <p:transition spd="med">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a:defRPr/>
            </a:pPr>
            <a:r>
              <a:rPr lang="zh-CN" altLang="en-US" u="sng" smtClean="0">
                <a:effectLst>
                  <a:outerShdw blurRad="38100" dist="38100" dir="2700000" algn="tl">
                    <a:srgbClr val="C0C0C0"/>
                  </a:outerShdw>
                </a:effectLst>
                <a:ea typeface="隶书" pitchFamily="49" charset="-122"/>
              </a:rPr>
              <a:t>家长下一步怎么做？</a:t>
            </a:r>
          </a:p>
        </p:txBody>
      </p:sp>
      <p:sp>
        <p:nvSpPr>
          <p:cNvPr id="105475" name="Rectangle 3"/>
          <p:cNvSpPr>
            <a:spLocks noGrp="1" noChangeArrowheads="1"/>
          </p:cNvSpPr>
          <p:nvPr>
            <p:ph type="body" idx="1"/>
          </p:nvPr>
        </p:nvSpPr>
        <p:spPr>
          <a:xfrm>
            <a:off x="323850" y="1196975"/>
            <a:ext cx="8640763" cy="5327650"/>
          </a:xfrm>
        </p:spPr>
        <p:txBody>
          <a:bodyPr/>
          <a:lstStyle/>
          <a:p>
            <a:r>
              <a:rPr lang="en-US" altLang="zh-CN" sz="2800" b="1" dirty="0" smtClean="0">
                <a:solidFill>
                  <a:srgbClr val="990000"/>
                </a:solidFill>
                <a:latin typeface="华文行楷" pitchFamily="2" charset="-122"/>
                <a:ea typeface="华文行楷" pitchFamily="2" charset="-122"/>
              </a:rPr>
              <a:t>4</a:t>
            </a:r>
            <a:r>
              <a:rPr lang="zh-CN" altLang="en-US" sz="2800" b="1" dirty="0" smtClean="0">
                <a:solidFill>
                  <a:srgbClr val="990000"/>
                </a:solidFill>
                <a:latin typeface="华文行楷" pitchFamily="2" charset="-122"/>
                <a:ea typeface="华文行楷" pitchFamily="2" charset="-122"/>
              </a:rPr>
              <a:t>、不以成绩论英雄，孩子一时学习成绩的好坏，并不意味着思想品德水平和能力的高低。要成才先做人！多发现孩子的优点和长处，多鼓励他们，让孩子明确只要努力付出，就会有所收获。　</a:t>
            </a:r>
          </a:p>
          <a:p>
            <a:r>
              <a:rPr lang="en-US" altLang="zh-CN" sz="2800" b="1" dirty="0" smtClean="0">
                <a:solidFill>
                  <a:srgbClr val="990000"/>
                </a:solidFill>
                <a:latin typeface="华文行楷" pitchFamily="2" charset="-122"/>
                <a:ea typeface="华文行楷" pitchFamily="2" charset="-122"/>
              </a:rPr>
              <a:t>5</a:t>
            </a:r>
            <a:r>
              <a:rPr lang="zh-CN" altLang="en-US" sz="2800" b="1" dirty="0" smtClean="0">
                <a:solidFill>
                  <a:srgbClr val="990000"/>
                </a:solidFill>
                <a:latin typeface="华文行楷" pitchFamily="2" charset="-122"/>
                <a:ea typeface="华文行楷" pitchFamily="2" charset="-122"/>
              </a:rPr>
              <a:t>、家长要注意言传身教，孩子在家时，不能上网、看电视等，给孩子创造良好的学习休息环境。</a:t>
            </a:r>
          </a:p>
          <a:p>
            <a:r>
              <a:rPr lang="en-US" altLang="zh-CN" sz="2800" b="1" dirty="0" smtClean="0">
                <a:solidFill>
                  <a:srgbClr val="990000"/>
                </a:solidFill>
                <a:latin typeface="华文行楷" pitchFamily="2" charset="-122"/>
                <a:ea typeface="华文行楷" pitchFamily="2" charset="-122"/>
              </a:rPr>
              <a:t>6</a:t>
            </a:r>
            <a:r>
              <a:rPr lang="zh-CN" altLang="en-US" sz="2800" b="1" dirty="0" smtClean="0">
                <a:solidFill>
                  <a:srgbClr val="990000"/>
                </a:solidFill>
                <a:latin typeface="华文行楷" pitchFamily="2" charset="-122"/>
                <a:ea typeface="华文行楷" pitchFamily="2" charset="-122"/>
              </a:rPr>
              <a:t>、家长绝对不能给孩子配手机、</a:t>
            </a:r>
            <a:r>
              <a:rPr lang="en-US" altLang="zh-CN" sz="2800" b="1" dirty="0" smtClean="0">
                <a:solidFill>
                  <a:srgbClr val="990000"/>
                </a:solidFill>
                <a:latin typeface="华文行楷" pitchFamily="2" charset="-122"/>
                <a:ea typeface="华文行楷" pitchFamily="2" charset="-122"/>
              </a:rPr>
              <a:t>mp3</a:t>
            </a:r>
            <a:r>
              <a:rPr lang="zh-CN" altLang="en-US" sz="2800" b="1" dirty="0" smtClean="0">
                <a:solidFill>
                  <a:srgbClr val="990000"/>
                </a:solidFill>
                <a:latin typeface="华文行楷" pitchFamily="2" charset="-122"/>
                <a:ea typeface="华文行楷" pitchFamily="2" charset="-122"/>
              </a:rPr>
              <a:t>等，孩子有了手机，主要是用于发短信，上网，有的学生深夜还上网聊天、浏览不健康内容，同时还结交一些问题孩子，严重影响孩子的学习和安全。</a:t>
            </a:r>
          </a:p>
          <a:p>
            <a:pPr>
              <a:buFontTx/>
              <a:buNone/>
            </a:pPr>
            <a:endParaRPr lang="zh-CN" altLang="en-US" b="1" dirty="0" smtClean="0">
              <a:solidFill>
                <a:srgbClr val="990000"/>
              </a:solidFill>
              <a:latin typeface="华文行楷" pitchFamily="2" charset="-122"/>
              <a:ea typeface="华文行楷" pitchFamily="2" charset="-122"/>
            </a:endParaRPr>
          </a:p>
        </p:txBody>
      </p:sp>
    </p:spTree>
  </p:cSld>
  <p:clrMapOvr>
    <a:masterClrMapping/>
  </p:clrMapOvr>
  <p:transition spd="med">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xfrm>
            <a:off x="323850" y="333375"/>
            <a:ext cx="8540750" cy="1143000"/>
          </a:xfrm>
        </p:spPr>
        <p:txBody>
          <a:bodyPr/>
          <a:lstStyle/>
          <a:p>
            <a:r>
              <a:rPr lang="zh-CN" altLang="en-US" b="1" smtClean="0">
                <a:solidFill>
                  <a:srgbClr val="FF3300"/>
                </a:solidFill>
              </a:rPr>
              <a:t>如何做合格家长：</a:t>
            </a:r>
          </a:p>
        </p:txBody>
      </p:sp>
      <p:sp>
        <p:nvSpPr>
          <p:cNvPr id="33795" name="Rectangle 3"/>
          <p:cNvSpPr>
            <a:spLocks noGrp="1" noRot="1" noChangeArrowheads="1"/>
          </p:cNvSpPr>
          <p:nvPr>
            <p:ph type="body" idx="1"/>
          </p:nvPr>
        </p:nvSpPr>
        <p:spPr>
          <a:xfrm>
            <a:off x="0" y="1341438"/>
            <a:ext cx="8842375" cy="4757737"/>
          </a:xfrm>
        </p:spPr>
        <p:txBody>
          <a:bodyPr/>
          <a:lstStyle/>
          <a:p>
            <a:pPr marL="1371600" lvl="2" indent="-457200">
              <a:lnSpc>
                <a:spcPct val="80000"/>
              </a:lnSpc>
              <a:buFont typeface="Wingdings" pitchFamily="2" charset="2"/>
              <a:buAutoNum type="arabicPeriod"/>
            </a:pPr>
            <a:r>
              <a:rPr lang="zh-CN" altLang="en-US" sz="2000" dirty="0" smtClean="0">
                <a:solidFill>
                  <a:srgbClr val="000000"/>
                </a:solidFill>
                <a:latin typeface="华文中宋" pitchFamily="2" charset="-122"/>
                <a:ea typeface="华文中宋" pitchFamily="2" charset="-122"/>
              </a:rPr>
              <a:t>做孩子的榜样</a:t>
            </a:r>
            <a:r>
              <a:rPr lang="zh-CN" altLang="en-US" sz="2000" dirty="0" smtClean="0">
                <a:solidFill>
                  <a:srgbClr val="000000"/>
                </a:solidFill>
                <a:latin typeface="华文中宋" pitchFamily="2" charset="-122"/>
                <a:ea typeface="华文中宋" pitchFamily="2" charset="-122"/>
              </a:rPr>
              <a:t>，</a:t>
            </a:r>
            <a:r>
              <a:rPr lang="zh-CN" altLang="en-US" sz="2000" dirty="0" smtClean="0">
                <a:solidFill>
                  <a:srgbClr val="000000"/>
                </a:solidFill>
                <a:latin typeface="华文中宋" pitchFamily="2" charset="-122"/>
                <a:ea typeface="华文中宋" pitchFamily="2" charset="-122"/>
              </a:rPr>
              <a:t>做到言传身教</a:t>
            </a:r>
            <a:r>
              <a:rPr lang="zh-CN" altLang="en-US" sz="2000" dirty="0" smtClean="0">
                <a:solidFill>
                  <a:srgbClr val="000000"/>
                </a:solidFill>
                <a:latin typeface="华文中宋" pitchFamily="2" charset="-122"/>
                <a:ea typeface="华文中宋" pitchFamily="2" charset="-122"/>
              </a:rPr>
              <a:t>。</a:t>
            </a:r>
            <a:endParaRPr lang="zh-CN" altLang="en-US" sz="2000" dirty="0" smtClean="0">
              <a:solidFill>
                <a:srgbClr val="000000"/>
              </a:solidFill>
              <a:latin typeface="华文中宋" pitchFamily="2" charset="-122"/>
              <a:ea typeface="华文中宋" pitchFamily="2" charset="-122"/>
            </a:endParaRPr>
          </a:p>
          <a:p>
            <a:pPr marL="1371600" lvl="2" indent="-457200">
              <a:lnSpc>
                <a:spcPct val="80000"/>
              </a:lnSpc>
              <a:buFont typeface="Wingdings" pitchFamily="2" charset="2"/>
              <a:buAutoNum type="arabicPeriod"/>
            </a:pPr>
            <a:r>
              <a:rPr lang="zh-CN" altLang="en-US" sz="2000" dirty="0" smtClean="0">
                <a:solidFill>
                  <a:srgbClr val="000000"/>
                </a:solidFill>
                <a:latin typeface="华文中宋" pitchFamily="2" charset="-122"/>
                <a:ea typeface="华文中宋" pitchFamily="2" charset="-122"/>
              </a:rPr>
              <a:t>做学习型家长，创建学习型家庭，否则，跟不上孩子思想的发展，代沟会越来越大</a:t>
            </a:r>
            <a:r>
              <a:rPr lang="zh-CN" altLang="en-US" sz="2000" dirty="0" smtClean="0">
                <a:solidFill>
                  <a:srgbClr val="000000"/>
                </a:solidFill>
                <a:latin typeface="华文中宋" pitchFamily="2" charset="-122"/>
                <a:ea typeface="华文中宋" pitchFamily="2" charset="-122"/>
              </a:rPr>
              <a:t>。</a:t>
            </a:r>
            <a:endParaRPr lang="zh-CN" altLang="en-US" sz="2000" dirty="0" smtClean="0">
              <a:solidFill>
                <a:srgbClr val="000000"/>
              </a:solidFill>
              <a:latin typeface="华文中宋" pitchFamily="2" charset="-122"/>
              <a:ea typeface="华文中宋" pitchFamily="2" charset="-122"/>
            </a:endParaRPr>
          </a:p>
          <a:p>
            <a:pPr marL="1371600" lvl="2" indent="-457200">
              <a:lnSpc>
                <a:spcPct val="80000"/>
              </a:lnSpc>
              <a:buFont typeface="Wingdings" pitchFamily="2" charset="2"/>
              <a:buAutoNum type="arabicPeriod"/>
            </a:pPr>
            <a:r>
              <a:rPr lang="zh-CN" altLang="en-US" sz="2000" dirty="0" smtClean="0">
                <a:solidFill>
                  <a:srgbClr val="000000"/>
                </a:solidFill>
                <a:latin typeface="华文中宋" pitchFamily="2" charset="-122"/>
                <a:ea typeface="华文中宋" pitchFamily="2" charset="-122"/>
              </a:rPr>
              <a:t>关注孩子的交往圈。（不与习惯不好的孩子交往）</a:t>
            </a:r>
          </a:p>
          <a:p>
            <a:pPr marL="1371600" lvl="2" indent="-457200">
              <a:lnSpc>
                <a:spcPct val="80000"/>
              </a:lnSpc>
              <a:buFont typeface="Wingdings" pitchFamily="2" charset="2"/>
              <a:buAutoNum type="arabicPeriod"/>
            </a:pPr>
            <a:r>
              <a:rPr lang="zh-CN" altLang="en-US" sz="2000" dirty="0" smtClean="0">
                <a:solidFill>
                  <a:srgbClr val="000000"/>
                </a:solidFill>
                <a:latin typeface="华文中宋" pitchFamily="2" charset="-122"/>
                <a:ea typeface="华文中宋" pitchFamily="2" charset="-122"/>
              </a:rPr>
              <a:t>经常关注孩子的学习情况，但不能只盯着分数。要透过分数看到问题的实质，以便帮助孩子分析解决问题。不要考好就高兴，考不好就打骂</a:t>
            </a:r>
            <a:r>
              <a:rPr lang="zh-CN" altLang="en-US" sz="2000" dirty="0" smtClean="0">
                <a:solidFill>
                  <a:srgbClr val="000000"/>
                </a:solidFill>
                <a:latin typeface="华文中宋" pitchFamily="2" charset="-122"/>
                <a:ea typeface="华文中宋" pitchFamily="2" charset="-122"/>
              </a:rPr>
              <a:t>。</a:t>
            </a:r>
            <a:endParaRPr lang="zh-CN" altLang="en-US" sz="2000" dirty="0" smtClean="0">
              <a:solidFill>
                <a:srgbClr val="000000"/>
              </a:solidFill>
              <a:latin typeface="华文中宋" pitchFamily="2" charset="-122"/>
              <a:ea typeface="华文中宋" pitchFamily="2" charset="-122"/>
            </a:endParaRPr>
          </a:p>
          <a:p>
            <a:pPr marL="1371600" lvl="2" indent="-457200">
              <a:lnSpc>
                <a:spcPct val="80000"/>
              </a:lnSpc>
              <a:buFont typeface="Wingdings" pitchFamily="2" charset="2"/>
              <a:buAutoNum type="arabicPeriod"/>
            </a:pPr>
            <a:r>
              <a:rPr lang="zh-CN" altLang="en-US" sz="2000" dirty="0" smtClean="0">
                <a:solidFill>
                  <a:srgbClr val="000000"/>
                </a:solidFill>
                <a:latin typeface="华文中宋" pitchFamily="2" charset="-122"/>
                <a:ea typeface="华文中宋" pitchFamily="2" charset="-122"/>
              </a:rPr>
              <a:t>要多鼓励孩子，用赏识的眼光看孩子，好孩子是夸出来的。要求孩子每天进步一点点！</a:t>
            </a:r>
          </a:p>
          <a:p>
            <a:pPr marL="1371600" lvl="2" indent="-457200">
              <a:lnSpc>
                <a:spcPct val="80000"/>
              </a:lnSpc>
              <a:buFont typeface="Wingdings" pitchFamily="2" charset="2"/>
              <a:buAutoNum type="arabicPeriod"/>
            </a:pPr>
            <a:r>
              <a:rPr lang="zh-CN" altLang="en-US" sz="2000" dirty="0" smtClean="0">
                <a:solidFill>
                  <a:srgbClr val="000000"/>
                </a:solidFill>
                <a:latin typeface="华文中宋" pitchFamily="2" charset="-122"/>
                <a:ea typeface="华文中宋" pitchFamily="2" charset="-122"/>
              </a:rPr>
              <a:t>如孩子有问题家长要多反思，孩子有问题了，首先是家长有问题</a:t>
            </a:r>
            <a:r>
              <a:rPr lang="zh-CN" altLang="en-US" sz="2000" dirty="0" smtClean="0">
                <a:solidFill>
                  <a:srgbClr val="000000"/>
                </a:solidFill>
                <a:latin typeface="华文中宋" pitchFamily="2" charset="-122"/>
                <a:ea typeface="华文中宋" pitchFamily="2" charset="-122"/>
              </a:rPr>
              <a:t>。</a:t>
            </a:r>
            <a:endParaRPr lang="zh-CN" altLang="en-US" sz="2000" dirty="0" smtClean="0">
              <a:solidFill>
                <a:srgbClr val="000000"/>
              </a:solidFill>
              <a:latin typeface="华文中宋" pitchFamily="2" charset="-122"/>
              <a:ea typeface="华文中宋" pitchFamily="2" charset="-122"/>
            </a:endParaRPr>
          </a:p>
          <a:p>
            <a:pPr marL="1371600" lvl="2" indent="-457200">
              <a:lnSpc>
                <a:spcPct val="80000"/>
              </a:lnSpc>
              <a:buFont typeface="Wingdings" pitchFamily="2" charset="2"/>
              <a:buNone/>
            </a:pPr>
            <a:r>
              <a:rPr lang="zh-CN" altLang="en-US" sz="2000" dirty="0" smtClean="0">
                <a:solidFill>
                  <a:srgbClr val="000000"/>
                </a:solidFill>
                <a:latin typeface="华文中宋" pitchFamily="2" charset="-122"/>
                <a:ea typeface="华文中宋" pitchFamily="2" charset="-122"/>
              </a:rPr>
              <a:t>     </a:t>
            </a:r>
            <a:r>
              <a:rPr lang="zh-CN" altLang="en-US" sz="2000" dirty="0" smtClean="0">
                <a:latin typeface="华文中宋" pitchFamily="2" charset="-122"/>
                <a:ea typeface="华文中宋" pitchFamily="2" charset="-122"/>
              </a:rPr>
              <a:t>总之，一分耕耘一分收获，教育孩子也一样</a:t>
            </a:r>
            <a:r>
              <a:rPr lang="zh-CN" altLang="en-US" sz="2000" dirty="0" smtClean="0">
                <a:latin typeface="华文中宋" pitchFamily="2" charset="-122"/>
                <a:ea typeface="华文中宋" pitchFamily="2" charset="-122"/>
              </a:rPr>
              <a:t>。</a:t>
            </a:r>
            <a:endParaRPr lang="en-US" altLang="zh-CN" sz="2000" dirty="0" smtClean="0">
              <a:latin typeface="华文中宋" pitchFamily="2" charset="-122"/>
              <a:ea typeface="华文中宋" pitchFamily="2" charset="-122"/>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1115616" y="1772816"/>
            <a:ext cx="8302352" cy="579438"/>
          </a:xfrm>
          <a:prstGeom prst="rect">
            <a:avLst/>
          </a:prstGeom>
          <a:noFill/>
          <a:ln w="9525">
            <a:noFill/>
            <a:miter lim="800000"/>
            <a:headEnd/>
            <a:tailEnd/>
          </a:ln>
        </p:spPr>
        <p:txBody>
          <a:bodyPr wrap="square">
            <a:spAutoFit/>
          </a:bodyPr>
          <a:lstStyle/>
          <a:p>
            <a:pPr>
              <a:spcBef>
                <a:spcPct val="50000"/>
              </a:spcBef>
              <a:buFont typeface="Arial" charset="0"/>
              <a:buNone/>
            </a:pPr>
            <a:r>
              <a:rPr lang="zh-CN" altLang="en-US" sz="3200" i="0" dirty="0" smtClean="0">
                <a:solidFill>
                  <a:srgbClr val="002060"/>
                </a:solidFill>
                <a:latin typeface="Tahoma" pitchFamily="34" charset="0"/>
                <a:ea typeface="黑体" pitchFamily="49" charset="-122"/>
              </a:rPr>
              <a:t>1、让</a:t>
            </a:r>
            <a:r>
              <a:rPr lang="zh-CN" altLang="en-US" sz="3200" i="0" dirty="0">
                <a:solidFill>
                  <a:srgbClr val="002060"/>
                </a:solidFill>
                <a:latin typeface="Tahoma" pitchFamily="34" charset="0"/>
                <a:ea typeface="黑体" pitchFamily="49" charset="-122"/>
              </a:rPr>
              <a:t>孩子多做家务.</a:t>
            </a:r>
          </a:p>
        </p:txBody>
      </p:sp>
      <p:sp>
        <p:nvSpPr>
          <p:cNvPr id="52227" name="Text Box 3"/>
          <p:cNvSpPr txBox="1">
            <a:spLocks noChangeArrowheads="1"/>
          </p:cNvSpPr>
          <p:nvPr/>
        </p:nvSpPr>
        <p:spPr bwMode="auto">
          <a:xfrm>
            <a:off x="1115616" y="2708920"/>
            <a:ext cx="6858000" cy="579437"/>
          </a:xfrm>
          <a:prstGeom prst="rect">
            <a:avLst/>
          </a:prstGeom>
          <a:noFill/>
          <a:ln w="9525">
            <a:noFill/>
            <a:miter lim="800000"/>
            <a:headEnd/>
            <a:tailEnd/>
          </a:ln>
        </p:spPr>
        <p:txBody>
          <a:bodyPr>
            <a:spAutoFit/>
          </a:bodyPr>
          <a:lstStyle/>
          <a:p>
            <a:pPr>
              <a:spcBef>
                <a:spcPct val="50000"/>
              </a:spcBef>
              <a:buFont typeface="Arial" charset="0"/>
              <a:buNone/>
            </a:pPr>
            <a:r>
              <a:rPr lang="zh-CN" altLang="zh-CN" sz="3200" i="0" dirty="0" smtClean="0">
                <a:solidFill>
                  <a:srgbClr val="002060"/>
                </a:solidFill>
                <a:latin typeface="Tahoma" pitchFamily="34" charset="0"/>
                <a:ea typeface="黑体" pitchFamily="49" charset="-122"/>
              </a:rPr>
              <a:t>2</a:t>
            </a:r>
            <a:r>
              <a:rPr lang="zh-CN" altLang="en-US" sz="3200" i="0" dirty="0" smtClean="0">
                <a:solidFill>
                  <a:srgbClr val="002060"/>
                </a:solidFill>
                <a:latin typeface="Tahoma" pitchFamily="34" charset="0"/>
                <a:ea typeface="黑体" pitchFamily="49" charset="-122"/>
              </a:rPr>
              <a:t>、严格</a:t>
            </a:r>
            <a:r>
              <a:rPr lang="zh-CN" altLang="en-US" sz="3200" i="0" dirty="0">
                <a:solidFill>
                  <a:srgbClr val="002060"/>
                </a:solidFill>
                <a:latin typeface="Tahoma" pitchFamily="34" charset="0"/>
                <a:ea typeface="黑体" pitchFamily="49" charset="-122"/>
              </a:rPr>
              <a:t>控制孩子的零花钱。</a:t>
            </a:r>
          </a:p>
        </p:txBody>
      </p:sp>
      <p:sp>
        <p:nvSpPr>
          <p:cNvPr id="52228" name="Text Box 4"/>
          <p:cNvSpPr txBox="1">
            <a:spLocks noChangeArrowheads="1"/>
          </p:cNvSpPr>
          <p:nvPr/>
        </p:nvSpPr>
        <p:spPr bwMode="auto">
          <a:xfrm>
            <a:off x="1187624" y="3429000"/>
            <a:ext cx="5473700" cy="579438"/>
          </a:xfrm>
          <a:prstGeom prst="rect">
            <a:avLst/>
          </a:prstGeom>
          <a:noFill/>
          <a:ln w="9525">
            <a:noFill/>
            <a:miter lim="800000"/>
            <a:headEnd/>
            <a:tailEnd/>
          </a:ln>
        </p:spPr>
        <p:txBody>
          <a:bodyPr>
            <a:spAutoFit/>
          </a:bodyPr>
          <a:lstStyle/>
          <a:p>
            <a:pPr>
              <a:spcBef>
                <a:spcPct val="50000"/>
              </a:spcBef>
              <a:buFont typeface="Arial" charset="0"/>
              <a:buNone/>
            </a:pPr>
            <a:r>
              <a:rPr lang="zh-CN" altLang="zh-CN" sz="3200" i="0" dirty="0" smtClean="0">
                <a:solidFill>
                  <a:srgbClr val="002060"/>
                </a:solidFill>
                <a:latin typeface="Tahoma" pitchFamily="34" charset="0"/>
                <a:ea typeface="黑体" pitchFamily="49" charset="-122"/>
              </a:rPr>
              <a:t>3</a:t>
            </a:r>
            <a:r>
              <a:rPr lang="zh-CN" altLang="en-US" sz="3200" i="0" dirty="0" smtClean="0">
                <a:solidFill>
                  <a:srgbClr val="002060"/>
                </a:solidFill>
                <a:latin typeface="Tahoma" pitchFamily="34" charset="0"/>
                <a:ea typeface="黑体" pitchFamily="49" charset="-122"/>
              </a:rPr>
              <a:t>、反对</a:t>
            </a:r>
            <a:r>
              <a:rPr lang="zh-CN" altLang="en-US" sz="3200" i="0" dirty="0">
                <a:solidFill>
                  <a:srgbClr val="002060"/>
                </a:solidFill>
                <a:latin typeface="Tahoma" pitchFamily="34" charset="0"/>
                <a:ea typeface="黑体" pitchFamily="49" charset="-122"/>
              </a:rPr>
              <a:t>同学聚会</a:t>
            </a:r>
            <a:r>
              <a:rPr lang="zh-CN" altLang="zh-CN" sz="3200" i="0" dirty="0">
                <a:solidFill>
                  <a:srgbClr val="002060"/>
                </a:solidFill>
                <a:latin typeface="Tahoma" pitchFamily="34" charset="0"/>
                <a:ea typeface="黑体" pitchFamily="49" charset="-122"/>
              </a:rPr>
              <a:t>,</a:t>
            </a:r>
            <a:r>
              <a:rPr lang="zh-CN" altLang="en-US" sz="3200" i="0" dirty="0">
                <a:solidFill>
                  <a:srgbClr val="002060"/>
                </a:solidFill>
                <a:latin typeface="Tahoma" pitchFamily="34" charset="0"/>
                <a:ea typeface="黑体" pitchFamily="49" charset="-122"/>
              </a:rPr>
              <a:t>过生日。</a:t>
            </a:r>
          </a:p>
        </p:txBody>
      </p:sp>
      <p:sp>
        <p:nvSpPr>
          <p:cNvPr id="52229" name="Text Box 5"/>
          <p:cNvSpPr txBox="1">
            <a:spLocks noChangeArrowheads="1"/>
          </p:cNvSpPr>
          <p:nvPr/>
        </p:nvSpPr>
        <p:spPr bwMode="auto">
          <a:xfrm>
            <a:off x="1043608" y="4149080"/>
            <a:ext cx="6705600" cy="579438"/>
          </a:xfrm>
          <a:prstGeom prst="rect">
            <a:avLst/>
          </a:prstGeom>
          <a:noFill/>
          <a:ln w="9525">
            <a:noFill/>
            <a:miter lim="800000"/>
            <a:headEnd/>
            <a:tailEnd/>
          </a:ln>
        </p:spPr>
        <p:txBody>
          <a:bodyPr>
            <a:spAutoFit/>
          </a:bodyPr>
          <a:lstStyle/>
          <a:p>
            <a:pPr>
              <a:spcBef>
                <a:spcPct val="50000"/>
              </a:spcBef>
              <a:buFont typeface="Arial" charset="0"/>
              <a:buNone/>
            </a:pPr>
            <a:r>
              <a:rPr lang="zh-CN" altLang="en-US" sz="3200" i="0" dirty="0">
                <a:solidFill>
                  <a:srgbClr val="002060"/>
                </a:solidFill>
                <a:latin typeface="Tahoma" pitchFamily="34" charset="0"/>
                <a:ea typeface="黑体" pitchFamily="49" charset="-122"/>
              </a:rPr>
              <a:t> </a:t>
            </a:r>
            <a:r>
              <a:rPr lang="zh-CN" altLang="en-US" sz="3200" i="0" dirty="0" smtClean="0">
                <a:solidFill>
                  <a:srgbClr val="002060"/>
                </a:solidFill>
                <a:latin typeface="Tahoma" pitchFamily="34" charset="0"/>
                <a:ea typeface="黑体" pitchFamily="49" charset="-122"/>
              </a:rPr>
              <a:t>4、双休日</a:t>
            </a:r>
            <a:r>
              <a:rPr lang="zh-CN" altLang="en-US" sz="3200" i="0" dirty="0">
                <a:solidFill>
                  <a:srgbClr val="002060"/>
                </a:solidFill>
                <a:latin typeface="Tahoma" pitchFamily="34" charset="0"/>
                <a:ea typeface="黑体" pitchFamily="49" charset="-122"/>
              </a:rPr>
              <a:t>尽量在家陪孩子。</a:t>
            </a:r>
          </a:p>
        </p:txBody>
      </p:sp>
      <p:sp>
        <p:nvSpPr>
          <p:cNvPr id="52232" name="Text Box 8"/>
          <p:cNvSpPr txBox="1">
            <a:spLocks noChangeArrowheads="1"/>
          </p:cNvSpPr>
          <p:nvPr/>
        </p:nvSpPr>
        <p:spPr bwMode="auto">
          <a:xfrm>
            <a:off x="928662" y="428604"/>
            <a:ext cx="7741096" cy="1446550"/>
          </a:xfrm>
          <a:prstGeom prst="rect">
            <a:avLst/>
          </a:prstGeom>
          <a:noFill/>
          <a:ln w="9525">
            <a:noFill/>
            <a:miter lim="800000"/>
            <a:headEnd/>
            <a:tailEnd/>
          </a:ln>
        </p:spPr>
        <p:txBody>
          <a:bodyPr wrap="square">
            <a:spAutoFit/>
          </a:bodyPr>
          <a:lstStyle/>
          <a:p>
            <a:pPr>
              <a:spcBef>
                <a:spcPct val="50000"/>
              </a:spcBef>
              <a:buFont typeface="Arial" charset="0"/>
              <a:buNone/>
            </a:pPr>
            <a:r>
              <a:rPr lang="zh-CN" altLang="en-US" sz="4400" i="0" dirty="0" smtClean="0">
                <a:solidFill>
                  <a:schemeClr val="bg1"/>
                </a:solidFill>
                <a:latin typeface="Tahoma" pitchFamily="34" charset="0"/>
                <a:ea typeface="宋体" charset="-122"/>
              </a:rPr>
              <a:t>四</a:t>
            </a:r>
            <a:r>
              <a:rPr lang="zh-CN" altLang="en-US" sz="4400" b="1" kern="10" dirty="0" smtClean="0">
                <a:ln w="19050">
                  <a:solidFill>
                    <a:srgbClr val="FF0000"/>
                  </a:solidFill>
                  <a:round/>
                  <a:headEnd/>
                  <a:tailEnd/>
                </a:ln>
                <a:solidFill>
                  <a:srgbClr val="FF0000"/>
                </a:solidFill>
                <a:effectLst>
                  <a:outerShdw dist="35921" dir="2700000" algn="ctr" rotWithShape="0">
                    <a:srgbClr val="990000"/>
                  </a:outerShdw>
                </a:effectLst>
                <a:latin typeface="宋体"/>
                <a:ea typeface="宋体"/>
              </a:rPr>
              <a:t>需要家长配合的方面</a:t>
            </a:r>
            <a:r>
              <a:rPr lang="zh-CN" altLang="en-US" sz="4400" i="0" dirty="0" smtClean="0">
                <a:solidFill>
                  <a:schemeClr val="bg1"/>
                </a:solidFill>
                <a:latin typeface="Tahoma" pitchFamily="34" charset="0"/>
                <a:ea typeface="宋体" charset="-122"/>
              </a:rPr>
              <a:t>要</a:t>
            </a:r>
            <a:r>
              <a:rPr lang="zh-CN" altLang="en-US" sz="4400" i="0" dirty="0">
                <a:solidFill>
                  <a:schemeClr val="bg1"/>
                </a:solidFill>
                <a:latin typeface="Tahoma" pitchFamily="34" charset="0"/>
                <a:ea typeface="宋体" charset="-122"/>
              </a:rPr>
              <a:t>家长配合的方面：</a:t>
            </a:r>
          </a:p>
        </p:txBody>
      </p:sp>
      <p:sp>
        <p:nvSpPr>
          <p:cNvPr id="52233" name="Text Box 9"/>
          <p:cNvSpPr txBox="1">
            <a:spLocks noChangeArrowheads="1"/>
          </p:cNvSpPr>
          <p:nvPr/>
        </p:nvSpPr>
        <p:spPr bwMode="auto">
          <a:xfrm>
            <a:off x="1142976" y="4786322"/>
            <a:ext cx="6334994" cy="1077218"/>
          </a:xfrm>
          <a:prstGeom prst="rect">
            <a:avLst/>
          </a:prstGeom>
          <a:noFill/>
          <a:ln w="9525">
            <a:noFill/>
            <a:miter lim="800000"/>
            <a:headEnd/>
            <a:tailEnd/>
          </a:ln>
        </p:spPr>
        <p:txBody>
          <a:bodyPr wrap="square">
            <a:spAutoFit/>
          </a:bodyPr>
          <a:lstStyle/>
          <a:p>
            <a:pPr>
              <a:buFont typeface="Arial" charset="0"/>
              <a:buNone/>
            </a:pPr>
            <a:r>
              <a:rPr lang="zh-CN" altLang="en-US" sz="3200" i="0" dirty="0" smtClean="0">
                <a:solidFill>
                  <a:srgbClr val="002060"/>
                </a:solidFill>
                <a:latin typeface="黑体" pitchFamily="49" charset="-122"/>
                <a:ea typeface="黑体" pitchFamily="49" charset="-122"/>
              </a:rPr>
              <a:t>5、最好不要</a:t>
            </a:r>
            <a:r>
              <a:rPr lang="zh-CN" altLang="en-US" sz="3200" i="0" dirty="0">
                <a:solidFill>
                  <a:srgbClr val="002060"/>
                </a:solidFill>
                <a:latin typeface="黑体" pitchFamily="49" charset="-122"/>
                <a:ea typeface="黑体" pitchFamily="49" charset="-122"/>
              </a:rPr>
              <a:t>给</a:t>
            </a:r>
            <a:r>
              <a:rPr lang="zh-CN" altLang="en-US" sz="3200" i="0" dirty="0" smtClean="0">
                <a:solidFill>
                  <a:srgbClr val="002060"/>
                </a:solidFill>
                <a:latin typeface="黑体" pitchFamily="49" charset="-122"/>
                <a:ea typeface="黑体" pitchFamily="49" charset="-122"/>
              </a:rPr>
              <a:t>孩子配手机，配了的要监督使用</a:t>
            </a:r>
            <a:r>
              <a:rPr lang="zh-CN" altLang="en-US" sz="3200" i="0" dirty="0" smtClean="0">
                <a:solidFill>
                  <a:srgbClr val="FFFF00"/>
                </a:solidFill>
                <a:latin typeface="黑体" pitchFamily="49" charset="-122"/>
                <a:ea typeface="黑体" pitchFamily="49" charset="-122"/>
              </a:rPr>
              <a:t>。</a:t>
            </a:r>
            <a:endParaRPr lang="zh-CN" altLang="en-US" sz="3200" i="0" dirty="0">
              <a:solidFill>
                <a:srgbClr val="FFFF00"/>
              </a:solidFill>
              <a:latin typeface="黑体" pitchFamily="49" charset="-122"/>
              <a:ea typeface="黑体" pitchFamily="49" charset="-122"/>
            </a:endParaRPr>
          </a:p>
        </p:txBody>
      </p:sp>
    </p:spTree>
  </p:cSld>
  <p:clrMapOvr>
    <a:masterClrMapping/>
  </p:clrMapOvr>
  <p:transition advTm="2100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752" y="1285860"/>
            <a:ext cx="9132248" cy="4080318"/>
          </a:xfrm>
          <a:prstGeom prst="rect">
            <a:avLst/>
          </a:prstGeom>
          <a:noFill/>
          <a:ln w="9525">
            <a:noFill/>
            <a:miter lim="800000"/>
            <a:headEnd/>
            <a:tailEnd/>
          </a:ln>
        </p:spPr>
        <p:txBody>
          <a:bodyPr wrap="square">
            <a:spAutoFit/>
          </a:bodyPr>
          <a:lstStyle/>
          <a:p>
            <a:pPr>
              <a:defRPr/>
            </a:pPr>
            <a:r>
              <a:rPr lang="en-US" altLang="zh-CN" sz="3200" b="1" dirty="0" smtClean="0">
                <a:solidFill>
                  <a:srgbClr val="002060"/>
                </a:solidFill>
                <a:effectLst>
                  <a:outerShdw blurRad="38100" dist="38100" dir="2700000" algn="tl">
                    <a:srgbClr val="C0C0C0"/>
                  </a:outerShdw>
                </a:effectLst>
              </a:rPr>
              <a:t>6</a:t>
            </a:r>
            <a:r>
              <a:rPr lang="zh-CN" altLang="en-US" sz="3200" b="1" dirty="0" smtClean="0">
                <a:solidFill>
                  <a:srgbClr val="002060"/>
                </a:solidFill>
                <a:effectLst>
                  <a:outerShdw blurRad="38100" dist="38100" dir="2700000" algn="tl">
                    <a:srgbClr val="C0C0C0"/>
                  </a:outerShdw>
                </a:effectLst>
              </a:rPr>
              <a:t>、人人都有希望，人人都有自己的路。不要轻易放弃对孩子的希望。</a:t>
            </a:r>
          </a:p>
          <a:p>
            <a:pPr>
              <a:defRPr/>
            </a:pPr>
            <a:r>
              <a:rPr lang="zh-CN" altLang="en-US" sz="3200" b="1" dirty="0" smtClean="0">
                <a:solidFill>
                  <a:srgbClr val="002060"/>
                </a:solidFill>
                <a:effectLst>
                  <a:outerShdw blurRad="38100" dist="38100" dir="2700000" algn="tl">
                    <a:srgbClr val="C0C0C0"/>
                  </a:outerShdw>
                </a:effectLst>
              </a:rPr>
              <a:t>       </a:t>
            </a:r>
            <a:endParaRPr lang="en-US" altLang="zh-CN" sz="3200" b="1" dirty="0" smtClean="0">
              <a:solidFill>
                <a:srgbClr val="002060"/>
              </a:solidFill>
              <a:effectLst>
                <a:outerShdw blurRad="38100" dist="38100" dir="2700000" algn="tl">
                  <a:srgbClr val="C0C0C0"/>
                </a:outerShdw>
              </a:effectLst>
            </a:endParaRPr>
          </a:p>
          <a:p>
            <a:pPr>
              <a:defRPr/>
            </a:pPr>
            <a:r>
              <a:rPr lang="en-US" altLang="zh-CN" sz="3200" b="1" dirty="0" smtClean="0">
                <a:solidFill>
                  <a:srgbClr val="002060"/>
                </a:solidFill>
                <a:effectLst>
                  <a:outerShdw blurRad="38100" dist="38100" dir="2700000" algn="tl">
                    <a:srgbClr val="C0C0C0"/>
                  </a:outerShdw>
                </a:effectLst>
              </a:rPr>
              <a:t>7</a:t>
            </a:r>
            <a:r>
              <a:rPr lang="zh-CN" altLang="en-US" sz="3200" b="1" dirty="0" smtClean="0">
                <a:solidFill>
                  <a:srgbClr val="002060"/>
                </a:solidFill>
                <a:effectLst>
                  <a:outerShdw blurRad="38100" dist="38100" dir="2700000" algn="tl">
                    <a:srgbClr val="C0C0C0"/>
                  </a:outerShdw>
                </a:effectLst>
              </a:rPr>
              <a:t>、家长应与老师保持密切的联系，及时反映孩子在家的学习行为表现。</a:t>
            </a:r>
          </a:p>
          <a:p>
            <a:pPr>
              <a:defRPr/>
            </a:pPr>
            <a:r>
              <a:rPr lang="zh-CN" altLang="en-US" sz="3200" b="1" dirty="0" smtClean="0">
                <a:solidFill>
                  <a:srgbClr val="002060"/>
                </a:solidFill>
                <a:effectLst>
                  <a:outerShdw blurRad="38100" dist="38100" dir="2700000" algn="tl">
                    <a:srgbClr val="C0C0C0"/>
                  </a:outerShdw>
                </a:effectLst>
              </a:rPr>
              <a:t>       </a:t>
            </a:r>
            <a:endParaRPr lang="en-US" altLang="zh-CN" sz="3200" b="1" dirty="0" smtClean="0">
              <a:solidFill>
                <a:srgbClr val="002060"/>
              </a:solidFill>
              <a:effectLst>
                <a:outerShdw blurRad="38100" dist="38100" dir="2700000" algn="tl">
                  <a:srgbClr val="C0C0C0"/>
                </a:outerShdw>
              </a:effectLst>
            </a:endParaRPr>
          </a:p>
          <a:p>
            <a:pPr>
              <a:defRPr/>
            </a:pPr>
            <a:r>
              <a:rPr lang="en-US" altLang="zh-CN" sz="3200" b="1" dirty="0" smtClean="0">
                <a:solidFill>
                  <a:srgbClr val="002060"/>
                </a:solidFill>
                <a:effectLst>
                  <a:outerShdw blurRad="38100" dist="38100" dir="2700000" algn="tl">
                    <a:srgbClr val="C0C0C0"/>
                  </a:outerShdw>
                </a:effectLst>
              </a:rPr>
              <a:t>8</a:t>
            </a:r>
            <a:r>
              <a:rPr lang="zh-CN" altLang="en-US" sz="3200" b="1" dirty="0" smtClean="0">
                <a:solidFill>
                  <a:srgbClr val="002060"/>
                </a:solidFill>
                <a:effectLst>
                  <a:outerShdw blurRad="38100" dist="38100" dir="2700000" algn="tl">
                    <a:srgbClr val="C0C0C0"/>
                  </a:outerShdw>
                </a:effectLst>
              </a:rPr>
              <a:t>、希望家长主动监督检查小孩的复习、作业、预习等工作</a:t>
            </a:r>
            <a:r>
              <a:rPr lang="zh-CN" altLang="en-US" sz="3600" b="1" dirty="0" smtClean="0">
                <a:solidFill>
                  <a:srgbClr val="002060"/>
                </a:solidFill>
                <a:effectLst>
                  <a:outerShdw blurRad="38100" dist="38100" dir="2700000" algn="tl">
                    <a:srgbClr val="C0C0C0"/>
                  </a:outerShdw>
                </a:effectLst>
              </a:rPr>
              <a: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9" descr="u=990630142,2159001997&amp;fm=23&amp;gp=0"/>
          <p:cNvPicPr>
            <a:picLocks noChangeAspect="1" noChangeArrowheads="1"/>
          </p:cNvPicPr>
          <p:nvPr/>
        </p:nvPicPr>
        <p:blipFill>
          <a:blip r:embed="rId2" cstate="print"/>
          <a:srcRect/>
          <a:stretch>
            <a:fillRect/>
          </a:stretch>
        </p:blipFill>
        <p:spPr bwMode="auto">
          <a:xfrm>
            <a:off x="0" y="9525"/>
            <a:ext cx="9144000" cy="6848475"/>
          </a:xfrm>
          <a:prstGeom prst="rect">
            <a:avLst/>
          </a:prstGeom>
          <a:noFill/>
          <a:ln w="9525">
            <a:noFill/>
            <a:miter lim="800000"/>
            <a:headEnd/>
            <a:tailEnd/>
          </a:ln>
        </p:spPr>
      </p:pic>
      <p:sp>
        <p:nvSpPr>
          <p:cNvPr id="248835" name="Text Box 3"/>
          <p:cNvSpPr txBox="1">
            <a:spLocks noChangeArrowheads="1"/>
          </p:cNvSpPr>
          <p:nvPr/>
        </p:nvSpPr>
        <p:spPr bwMode="auto">
          <a:xfrm>
            <a:off x="706933" y="914400"/>
            <a:ext cx="1569660" cy="3501921"/>
          </a:xfrm>
          <a:prstGeom prst="rect">
            <a:avLst/>
          </a:prstGeom>
          <a:noFill/>
          <a:ln w="9525">
            <a:noFill/>
            <a:miter lim="800000"/>
            <a:headEnd/>
            <a:tailEnd/>
          </a:ln>
          <a:effectLst>
            <a:outerShdw dist="35921" dir="2700000" sy="50000" rotWithShape="0">
              <a:srgbClr val="875B0D">
                <a:alpha val="70000"/>
              </a:srgbClr>
            </a:outerShdw>
          </a:effectLst>
        </p:spPr>
        <p:txBody>
          <a:bodyPr vert="eaVert" wrap="none">
            <a:spAutoFit/>
          </a:bodyPr>
          <a:lstStyle/>
          <a:p>
            <a:pPr>
              <a:defRPr/>
            </a:pPr>
            <a:r>
              <a:rPr lang="zh-CN" altLang="en-US" sz="9000" b="1">
                <a:solidFill>
                  <a:srgbClr val="A50021"/>
                </a:solidFill>
                <a:effectLst>
                  <a:outerShdw blurRad="38100" dist="38100" dir="2700000" algn="tl">
                    <a:srgbClr val="C0C0C0"/>
                  </a:outerShdw>
                </a:effectLst>
                <a:ea typeface="黑体" pitchFamily="2" charset="-122"/>
              </a:rPr>
              <a:t>赠家长</a:t>
            </a:r>
          </a:p>
        </p:txBody>
      </p:sp>
      <p:pic>
        <p:nvPicPr>
          <p:cNvPr id="68612" name="Picture 5" descr="022jiok"/>
          <p:cNvPicPr>
            <a:picLocks noChangeAspect="1" noChangeArrowheads="1"/>
          </p:cNvPicPr>
          <p:nvPr/>
        </p:nvPicPr>
        <p:blipFill>
          <a:blip r:embed="rId3" cstate="print"/>
          <a:srcRect/>
          <a:stretch>
            <a:fillRect/>
          </a:stretch>
        </p:blipFill>
        <p:spPr bwMode="auto">
          <a:xfrm>
            <a:off x="0" y="1"/>
            <a:ext cx="7086466" cy="1050925"/>
          </a:xfrm>
          <a:prstGeom prst="rect">
            <a:avLst/>
          </a:prstGeom>
          <a:noFill/>
          <a:ln w="9525">
            <a:noFill/>
            <a:miter lim="800000"/>
            <a:headEnd/>
            <a:tailEnd/>
          </a:ln>
        </p:spPr>
      </p:pic>
      <p:sp>
        <p:nvSpPr>
          <p:cNvPr id="248842" name="Text Box 10"/>
          <p:cNvSpPr txBox="1">
            <a:spLocks noChangeArrowheads="1"/>
          </p:cNvSpPr>
          <p:nvPr/>
        </p:nvSpPr>
        <p:spPr bwMode="auto">
          <a:xfrm>
            <a:off x="3088318" y="990601"/>
            <a:ext cx="6055683" cy="4401205"/>
          </a:xfrm>
          <a:prstGeom prst="rect">
            <a:avLst/>
          </a:prstGeom>
          <a:noFill/>
          <a:ln w="9525">
            <a:noFill/>
            <a:miter lim="800000"/>
            <a:headEnd/>
            <a:tailEnd/>
          </a:ln>
        </p:spPr>
        <p:txBody>
          <a:bodyPr>
            <a:spAutoFit/>
          </a:bodyPr>
          <a:lstStyle/>
          <a:p>
            <a:pPr algn="l"/>
            <a:r>
              <a:rPr lang="zh-CN" sz="3500" b="1" dirty="0">
                <a:solidFill>
                  <a:srgbClr val="FF0000"/>
                </a:solidFill>
              </a:rPr>
              <a:t>如果一个孩子生活在批评中，</a:t>
            </a:r>
          </a:p>
          <a:p>
            <a:pPr algn="l"/>
            <a:r>
              <a:rPr lang="zh-CN" altLang="zh-CN" sz="3500" b="1" dirty="0">
                <a:solidFill>
                  <a:srgbClr val="FF0000"/>
                </a:solidFill>
              </a:rPr>
              <a:t>           </a:t>
            </a:r>
            <a:r>
              <a:rPr lang="zh-CN" altLang="en-US" sz="3500" b="1" dirty="0">
                <a:solidFill>
                  <a:srgbClr val="FF0000"/>
                </a:solidFill>
              </a:rPr>
              <a:t>       </a:t>
            </a:r>
            <a:r>
              <a:rPr lang="zh-CN" altLang="en-US" sz="3500" b="1" dirty="0" smtClean="0">
                <a:solidFill>
                  <a:srgbClr val="FF0000"/>
                </a:solidFill>
              </a:rPr>
              <a:t>   </a:t>
            </a:r>
            <a:r>
              <a:rPr lang="zh-CN" sz="3500" b="1" dirty="0">
                <a:solidFill>
                  <a:srgbClr val="0000CC"/>
                </a:solidFill>
              </a:rPr>
              <a:t>他就学会了谴责；</a:t>
            </a:r>
          </a:p>
          <a:p>
            <a:pPr algn="l"/>
            <a:r>
              <a:rPr lang="zh-CN" sz="3500" b="1" dirty="0">
                <a:solidFill>
                  <a:srgbClr val="FF0000"/>
                </a:solidFill>
              </a:rPr>
              <a:t>如果一个孩子生活在鼓励中，</a:t>
            </a:r>
          </a:p>
          <a:p>
            <a:pPr algn="l"/>
            <a:r>
              <a:rPr lang="zh-CN" altLang="zh-CN" sz="3500" b="1" dirty="0">
                <a:solidFill>
                  <a:srgbClr val="FF0000"/>
                </a:solidFill>
              </a:rPr>
              <a:t>            </a:t>
            </a:r>
            <a:r>
              <a:rPr lang="zh-CN" altLang="en-US" sz="3500" b="1" dirty="0">
                <a:solidFill>
                  <a:srgbClr val="FF0000"/>
                </a:solidFill>
              </a:rPr>
              <a:t>    </a:t>
            </a:r>
            <a:r>
              <a:rPr lang="zh-CN" altLang="en-US" sz="3500" b="1" dirty="0" smtClean="0">
                <a:solidFill>
                  <a:srgbClr val="FF0000"/>
                </a:solidFill>
              </a:rPr>
              <a:t>  </a:t>
            </a:r>
            <a:r>
              <a:rPr lang="zh-CN" sz="3500" b="1" dirty="0">
                <a:solidFill>
                  <a:srgbClr val="0000CC"/>
                </a:solidFill>
              </a:rPr>
              <a:t>他就学会了自信；</a:t>
            </a:r>
            <a:r>
              <a:rPr lang="zh-CN" sz="3500" b="1" dirty="0">
                <a:solidFill>
                  <a:srgbClr val="FF0000"/>
                </a:solidFill>
              </a:rPr>
              <a:t/>
            </a:r>
            <a:br>
              <a:rPr lang="zh-CN" sz="3500" b="1" dirty="0">
                <a:solidFill>
                  <a:srgbClr val="FF0000"/>
                </a:solidFill>
              </a:rPr>
            </a:br>
            <a:r>
              <a:rPr lang="zh-CN" sz="3500" b="1" dirty="0">
                <a:solidFill>
                  <a:srgbClr val="FF0000"/>
                </a:solidFill>
              </a:rPr>
              <a:t>如果一个孩子生活在表扬中，</a:t>
            </a:r>
          </a:p>
          <a:p>
            <a:pPr algn="l"/>
            <a:r>
              <a:rPr lang="zh-CN" sz="3500" b="1" dirty="0">
                <a:solidFill>
                  <a:srgbClr val="FF0000"/>
                </a:solidFill>
              </a:rPr>
              <a:t>            </a:t>
            </a:r>
            <a:r>
              <a:rPr lang="zh-CN" altLang="en-US" sz="3500" b="1" dirty="0">
                <a:solidFill>
                  <a:srgbClr val="FF0000"/>
                </a:solidFill>
              </a:rPr>
              <a:t>       </a:t>
            </a:r>
            <a:r>
              <a:rPr lang="zh-CN" sz="3500" b="1" dirty="0" smtClean="0">
                <a:solidFill>
                  <a:srgbClr val="0000CC"/>
                </a:solidFill>
              </a:rPr>
              <a:t>他</a:t>
            </a:r>
            <a:r>
              <a:rPr lang="zh-CN" sz="3500" b="1" dirty="0">
                <a:solidFill>
                  <a:srgbClr val="0000CC"/>
                </a:solidFill>
              </a:rPr>
              <a:t>就学会了感激；</a:t>
            </a:r>
            <a:r>
              <a:rPr lang="zh-CN" sz="3500" b="1" dirty="0">
                <a:solidFill>
                  <a:srgbClr val="FF0000"/>
                </a:solidFill>
              </a:rPr>
              <a:t/>
            </a:r>
            <a:br>
              <a:rPr lang="zh-CN" sz="3500" b="1" dirty="0">
                <a:solidFill>
                  <a:srgbClr val="FF0000"/>
                </a:solidFill>
              </a:rPr>
            </a:br>
            <a:r>
              <a:rPr lang="zh-CN" sz="3500" b="1" dirty="0">
                <a:solidFill>
                  <a:srgbClr val="FF0000"/>
                </a:solidFill>
              </a:rPr>
              <a:t>如果一个孩子生活在分享中，</a:t>
            </a:r>
          </a:p>
          <a:p>
            <a:pPr algn="l"/>
            <a:r>
              <a:rPr lang="zh-CN" sz="3500" b="1" dirty="0">
                <a:solidFill>
                  <a:srgbClr val="FF0000"/>
                </a:solidFill>
              </a:rPr>
              <a:t>            </a:t>
            </a:r>
            <a:r>
              <a:rPr lang="zh-CN" altLang="en-US" sz="3500" b="1" dirty="0">
                <a:solidFill>
                  <a:srgbClr val="FF0000"/>
                </a:solidFill>
              </a:rPr>
              <a:t>      </a:t>
            </a:r>
            <a:r>
              <a:rPr lang="zh-CN" sz="3500" b="1" dirty="0" smtClean="0">
                <a:solidFill>
                  <a:srgbClr val="0000CC"/>
                </a:solidFill>
              </a:rPr>
              <a:t>他</a:t>
            </a:r>
            <a:r>
              <a:rPr lang="zh-CN" sz="3500" b="1" dirty="0">
                <a:solidFill>
                  <a:srgbClr val="0000CC"/>
                </a:solidFill>
              </a:rPr>
              <a:t>就学会了慷慨</a:t>
            </a:r>
            <a:r>
              <a:rPr lang="zh-CN" altLang="en-US" sz="3500" b="1" dirty="0">
                <a:solidFill>
                  <a:srgbClr val="FF0000"/>
                </a:solidFill>
              </a:rPr>
              <a:t>。</a:t>
            </a:r>
          </a:p>
        </p:txBody>
      </p:sp>
      <p:sp>
        <p:nvSpPr>
          <p:cNvPr id="68614" name="Rectangle 11"/>
          <p:cNvSpPr>
            <a:spLocks noChangeArrowheads="1"/>
          </p:cNvSpPr>
          <p:nvPr/>
        </p:nvSpPr>
        <p:spPr bwMode="auto">
          <a:xfrm>
            <a:off x="7789333" y="6324600"/>
            <a:ext cx="1354667" cy="533400"/>
          </a:xfrm>
          <a:prstGeom prst="rect">
            <a:avLst/>
          </a:prstGeom>
          <a:solidFill>
            <a:srgbClr val="FFFFCC"/>
          </a:solidFill>
          <a:ln w="9525">
            <a:solidFill>
              <a:schemeClr val="tx1"/>
            </a:solidFill>
            <a:miter lim="800000"/>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normAutofit fontScale="90000"/>
          </a:bodyPr>
          <a:lstStyle/>
          <a:p>
            <a:r>
              <a:rPr lang="zh-CN" altLang="en-US" sz="3800" b="1" u="sng" smtClean="0"/>
              <a:t>家庭教育六句优秀浓缩</a:t>
            </a:r>
            <a:br>
              <a:rPr lang="zh-CN" altLang="en-US" sz="3800" b="1" u="sng" smtClean="0"/>
            </a:br>
            <a:endParaRPr lang="zh-CN" altLang="en-US" sz="3800" b="1" u="sng" smtClean="0"/>
          </a:p>
        </p:txBody>
      </p:sp>
      <p:sp>
        <p:nvSpPr>
          <p:cNvPr id="36866" name="Rectangle 3"/>
          <p:cNvSpPr>
            <a:spLocks noGrp="1" noChangeArrowheads="1"/>
          </p:cNvSpPr>
          <p:nvPr>
            <p:ph idx="1"/>
          </p:nvPr>
        </p:nvSpPr>
        <p:spPr>
          <a:xfrm>
            <a:off x="2134138" y="1600200"/>
            <a:ext cx="7771863" cy="4114800"/>
          </a:xfrm>
        </p:spPr>
        <p:txBody>
          <a:bodyPr/>
          <a:lstStyle/>
          <a:p>
            <a:r>
              <a:rPr lang="en-US" altLang="zh-CN" smtClean="0"/>
              <a:t>【</a:t>
            </a:r>
            <a:r>
              <a:rPr lang="zh-CN" altLang="en-US" b="1" smtClean="0"/>
              <a:t>好父母都是学出来的</a:t>
            </a:r>
            <a:r>
              <a:rPr lang="en-US" altLang="zh-CN" b="1" smtClean="0"/>
              <a:t>】</a:t>
            </a:r>
            <a:r>
              <a:rPr lang="en-US" altLang="zh-CN" smtClean="0"/>
              <a:t> </a:t>
            </a:r>
          </a:p>
          <a:p>
            <a:r>
              <a:rPr lang="en-US" altLang="zh-CN" b="1" smtClean="0"/>
              <a:t>【</a:t>
            </a:r>
            <a:r>
              <a:rPr lang="zh-CN" altLang="en-US" b="1" smtClean="0"/>
              <a:t>好孩子都是教出来的</a:t>
            </a:r>
            <a:r>
              <a:rPr lang="en-US" altLang="zh-CN" b="1" smtClean="0"/>
              <a:t>】</a:t>
            </a:r>
            <a:r>
              <a:rPr lang="en-US" altLang="zh-CN" smtClean="0"/>
              <a:t> </a:t>
            </a:r>
          </a:p>
          <a:p>
            <a:r>
              <a:rPr lang="en-US" altLang="zh-CN" b="1" smtClean="0"/>
              <a:t>【</a:t>
            </a:r>
            <a:r>
              <a:rPr lang="zh-CN" altLang="en-US" b="1" smtClean="0"/>
              <a:t>好习惯都是养出来的</a:t>
            </a:r>
            <a:r>
              <a:rPr lang="en-US" altLang="zh-CN" b="1" smtClean="0"/>
              <a:t>】</a:t>
            </a:r>
            <a:r>
              <a:rPr lang="en-US" altLang="zh-CN" smtClean="0"/>
              <a:t> </a:t>
            </a:r>
          </a:p>
          <a:p>
            <a:r>
              <a:rPr lang="en-US" altLang="zh-CN" b="1" smtClean="0"/>
              <a:t>【</a:t>
            </a:r>
            <a:r>
              <a:rPr lang="zh-CN" altLang="en-US" b="1" smtClean="0"/>
              <a:t>好成绩都是帮出来的</a:t>
            </a:r>
            <a:r>
              <a:rPr lang="en-US" altLang="zh-CN" b="1" smtClean="0"/>
              <a:t>】</a:t>
            </a:r>
            <a:r>
              <a:rPr lang="en-US" altLang="zh-CN" smtClean="0"/>
              <a:t> </a:t>
            </a:r>
          </a:p>
          <a:p>
            <a:r>
              <a:rPr lang="en-US" altLang="zh-CN" b="1" smtClean="0"/>
              <a:t>【</a:t>
            </a:r>
            <a:r>
              <a:rPr lang="zh-CN" altLang="en-US" b="1" smtClean="0"/>
              <a:t>好沟通都是听出来的</a:t>
            </a:r>
            <a:r>
              <a:rPr lang="en-US" altLang="zh-CN" b="1" smtClean="0"/>
              <a:t>】</a:t>
            </a:r>
            <a:r>
              <a:rPr lang="en-US" altLang="zh-CN" smtClean="0"/>
              <a:t> </a:t>
            </a:r>
          </a:p>
          <a:p>
            <a:r>
              <a:rPr lang="en-US" altLang="zh-CN" b="1" smtClean="0"/>
              <a:t>【</a:t>
            </a:r>
            <a:r>
              <a:rPr lang="zh-CN" altLang="en-US" b="1" smtClean="0"/>
              <a:t>好成就都是化出来的</a:t>
            </a:r>
            <a:r>
              <a:rPr lang="en-US" altLang="zh-CN" b="1" smtClean="0"/>
              <a:t>】</a:t>
            </a:r>
            <a:r>
              <a:rPr lang="en-US" altLang="zh-CN" smtClean="0"/>
              <a:t> </a:t>
            </a:r>
          </a:p>
        </p:txBody>
      </p:sp>
      <p:sp>
        <p:nvSpPr>
          <p:cNvPr id="36867" name="WordArt 4"/>
          <p:cNvSpPr>
            <a:spLocks noChangeArrowheads="1" noChangeShapeType="1" noTextEdit="1"/>
          </p:cNvSpPr>
          <p:nvPr/>
        </p:nvSpPr>
        <p:spPr bwMode="auto">
          <a:xfrm rot="5400000">
            <a:off x="-1131026" y="2730958"/>
            <a:ext cx="4319588" cy="1143672"/>
          </a:xfrm>
          <a:prstGeom prst="rect">
            <a:avLst/>
          </a:prstGeom>
        </p:spPr>
        <p:txBody>
          <a:bodyPr vert="eaVert" wrap="none" fromWordArt="1">
            <a:prstTxWarp prst="textPlain">
              <a:avLst>
                <a:gd name="adj" fmla="val 50000"/>
              </a:avLst>
            </a:prstTxWarp>
          </a:bodyPr>
          <a:lstStyle/>
          <a:p>
            <a:pPr algn="ctr" fontAlgn="auto"/>
            <a:r>
              <a:rPr lang="zh-CN" altLang="en-US" sz="3600" kern="10">
                <a:ln w="9525">
                  <a:solidFill>
                    <a:srgbClr val="000000"/>
                  </a:solidFill>
                  <a:round/>
                  <a:headEnd/>
                  <a:tailEnd/>
                </a:ln>
                <a:solidFill>
                  <a:schemeClr val="hlink"/>
                </a:solidFill>
                <a:latin typeface="宋体"/>
                <a:ea typeface="宋体"/>
              </a:rPr>
              <a:t>父母好好学习</a:t>
            </a:r>
          </a:p>
        </p:txBody>
      </p:sp>
      <p:sp>
        <p:nvSpPr>
          <p:cNvPr id="36868" name="WordArt 5"/>
          <p:cNvSpPr>
            <a:spLocks noChangeArrowheads="1" noChangeShapeType="1" noTextEdit="1"/>
          </p:cNvSpPr>
          <p:nvPr/>
        </p:nvSpPr>
        <p:spPr bwMode="auto">
          <a:xfrm rot="5400000">
            <a:off x="5878165" y="2653843"/>
            <a:ext cx="4319587" cy="1142328"/>
          </a:xfrm>
          <a:prstGeom prst="rect">
            <a:avLst/>
          </a:prstGeom>
        </p:spPr>
        <p:txBody>
          <a:bodyPr vert="eaVert" wrap="none" fromWordArt="1">
            <a:prstTxWarp prst="textPlain">
              <a:avLst>
                <a:gd name="adj" fmla="val 50000"/>
              </a:avLst>
            </a:prstTxWarp>
          </a:bodyPr>
          <a:lstStyle/>
          <a:p>
            <a:pPr algn="ctr" fontAlgn="auto"/>
            <a:r>
              <a:rPr lang="zh-CN" altLang="en-US" sz="3600" kern="10">
                <a:ln w="9525">
                  <a:solidFill>
                    <a:srgbClr val="000000"/>
                  </a:solidFill>
                  <a:round/>
                  <a:headEnd/>
                  <a:tailEnd/>
                </a:ln>
                <a:solidFill>
                  <a:schemeClr val="hlink"/>
                </a:solidFill>
                <a:latin typeface="宋体"/>
                <a:ea typeface="宋体"/>
              </a:rPr>
              <a:t>孩子天天向上</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26"/>
          <p:cNvPicPr>
            <a:picLocks noChangeAspect="1" noChangeArrowheads="1"/>
          </p:cNvPicPr>
          <p:nvPr/>
        </p:nvPicPr>
        <p:blipFill>
          <a:blip r:embed="rId2" cstate="print"/>
          <a:srcRect t="12199"/>
          <a:stretch>
            <a:fillRect/>
          </a:stretch>
        </p:blipFill>
        <p:spPr bwMode="auto">
          <a:xfrm>
            <a:off x="0" y="0"/>
            <a:ext cx="9324975" cy="7029450"/>
          </a:xfrm>
          <a:prstGeom prst="rect">
            <a:avLst/>
          </a:prstGeom>
          <a:noFill/>
          <a:ln w="9525">
            <a:noFill/>
            <a:miter lim="800000"/>
            <a:headEnd/>
            <a:tailEnd/>
          </a:ln>
        </p:spPr>
      </p:pic>
      <p:sp>
        <p:nvSpPr>
          <p:cNvPr id="53251" name="WordArt 3"/>
          <p:cNvSpPr>
            <a:spLocks noChangeArrowheads="1" noChangeShapeType="1"/>
          </p:cNvSpPr>
          <p:nvPr/>
        </p:nvSpPr>
        <p:spPr bwMode="auto">
          <a:xfrm>
            <a:off x="1619250" y="692150"/>
            <a:ext cx="6481763" cy="1368425"/>
          </a:xfrm>
          <a:prstGeom prst="rect">
            <a:avLst/>
          </a:prstGeom>
        </p:spPr>
        <p:txBody>
          <a:bodyPr wrap="none" fromWordArt="1">
            <a:prstTxWarp prst="textPlain">
              <a:avLst>
                <a:gd name="adj" fmla="val 50000"/>
              </a:avLst>
            </a:prstTxWarp>
          </a:bodyPr>
          <a:lstStyle/>
          <a:p>
            <a:pPr algn="ctr"/>
            <a:r>
              <a:rPr lang="zh-CN" altLang="en-US" sz="4800" kern="10">
                <a:ln w="1905">
                  <a:solidFill>
                    <a:srgbClr val="800000"/>
                  </a:solidFill>
                  <a:round/>
                  <a:headEnd/>
                  <a:tailEnd/>
                </a:ln>
                <a:solidFill>
                  <a:srgbClr val="333399"/>
                </a:solidFill>
                <a:latin typeface="宋体"/>
                <a:ea typeface="宋体"/>
              </a:rPr>
              <a:t>成人比成功重要，</a:t>
            </a:r>
          </a:p>
        </p:txBody>
      </p:sp>
      <p:sp>
        <p:nvSpPr>
          <p:cNvPr id="76804" name="WordArt 4"/>
          <p:cNvSpPr>
            <a:spLocks noChangeArrowheads="1" noChangeShapeType="1"/>
          </p:cNvSpPr>
          <p:nvPr/>
        </p:nvSpPr>
        <p:spPr bwMode="auto">
          <a:xfrm>
            <a:off x="1690688" y="2420938"/>
            <a:ext cx="6481762" cy="1439862"/>
          </a:xfrm>
          <a:prstGeom prst="rect">
            <a:avLst/>
          </a:prstGeom>
        </p:spPr>
        <p:txBody>
          <a:bodyPr wrap="none" fromWordArt="1">
            <a:prstTxWarp prst="textPlain">
              <a:avLst>
                <a:gd name="adj" fmla="val 50000"/>
              </a:avLst>
            </a:prstTxWarp>
          </a:bodyPr>
          <a:lstStyle/>
          <a:p>
            <a:pPr algn="ctr">
              <a:defRPr/>
            </a:pPr>
            <a:r>
              <a:rPr lang="zh-CN" altLang="en-US" sz="4800" kern="10">
                <a:ln w="9525">
                  <a:solidFill>
                    <a:srgbClr val="800000"/>
                  </a:solidFill>
                  <a:round/>
                  <a:headEnd/>
                  <a:tailEnd/>
                </a:ln>
                <a:solidFill>
                  <a:srgbClr val="333399"/>
                </a:solidFill>
                <a:latin typeface="宋体"/>
                <a:ea typeface="宋体"/>
              </a:rPr>
              <a:t>成长比成绩重要</a:t>
            </a:r>
            <a:r>
              <a:rPr lang="en-US" altLang="zh-CN" sz="4800" kern="10">
                <a:ln w="9525">
                  <a:solidFill>
                    <a:srgbClr val="800000"/>
                  </a:solidFill>
                  <a:round/>
                  <a:headEnd/>
                  <a:tailEnd/>
                </a:ln>
                <a:solidFill>
                  <a:srgbClr val="333399"/>
                </a:solidFill>
                <a:latin typeface="宋体"/>
                <a:ea typeface="宋体"/>
              </a:rPr>
              <a:t>!</a:t>
            </a:r>
            <a:endParaRPr lang="zh-CN" altLang="en-US" sz="4800" kern="10">
              <a:ln w="9525">
                <a:solidFill>
                  <a:srgbClr val="800000"/>
                </a:solidFill>
                <a:round/>
                <a:headEnd/>
                <a:tailEnd/>
              </a:ln>
              <a:solidFill>
                <a:srgbClr val="333399"/>
              </a:solidFill>
              <a:latin typeface="宋体"/>
              <a:ea typeface="宋体"/>
            </a:endParaRPr>
          </a:p>
        </p:txBody>
      </p:sp>
    </p:spTree>
  </p:cSld>
  <p:clrMapOvr>
    <a:masterClrMapping/>
  </p:clrMapOvr>
  <p:transition spd="slow" advClick="0" advTm="5000">
    <p:plus/>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2"/>
          <p:cNvSpPr txBox="1">
            <a:spLocks noChangeArrowheads="1"/>
          </p:cNvSpPr>
          <p:nvPr/>
        </p:nvSpPr>
        <p:spPr bwMode="auto">
          <a:xfrm>
            <a:off x="913863" y="457200"/>
            <a:ext cx="4877069" cy="1446550"/>
          </a:xfrm>
          <a:prstGeom prst="rect">
            <a:avLst/>
          </a:prstGeom>
          <a:noFill/>
          <a:ln w="9525">
            <a:noFill/>
            <a:miter lim="800000"/>
            <a:headEnd/>
            <a:tailEnd/>
          </a:ln>
        </p:spPr>
        <p:txBody>
          <a:bodyPr>
            <a:spAutoFit/>
          </a:bodyPr>
          <a:lstStyle/>
          <a:p>
            <a:pPr marL="342900" indent="-342900" eaLnBrk="0" hangingPunct="0">
              <a:spcBef>
                <a:spcPct val="50000"/>
              </a:spcBef>
            </a:pPr>
            <a:r>
              <a:rPr lang="zh-CN" altLang="en-US" sz="4400" b="1">
                <a:solidFill>
                  <a:srgbClr val="FF0000"/>
                </a:solidFill>
                <a:latin typeface="楷体_GB2312" pitchFamily="49" charset="-122"/>
                <a:ea typeface="楷体_GB2312" pitchFamily="49" charset="-122"/>
              </a:rPr>
              <a:t>任课教师联络方式：</a:t>
            </a:r>
          </a:p>
        </p:txBody>
      </p:sp>
      <p:sp useBgFill="1">
        <p:nvSpPr>
          <p:cNvPr id="19458" name="Rectangle 3"/>
          <p:cNvSpPr>
            <a:spLocks noChangeArrowheads="1"/>
          </p:cNvSpPr>
          <p:nvPr/>
        </p:nvSpPr>
        <p:spPr bwMode="auto">
          <a:xfrm>
            <a:off x="249969" y="1447801"/>
            <a:ext cx="8894032" cy="4635115"/>
          </a:xfrm>
          <a:prstGeom prst="rect">
            <a:avLst/>
          </a:prstGeom>
          <a:ln w="9525">
            <a:noFill/>
            <a:miter lim="800000"/>
            <a:headEnd/>
            <a:tailEnd/>
          </a:ln>
        </p:spPr>
        <p:txBody>
          <a:bodyPr>
            <a:spAutoFit/>
          </a:bodyPr>
          <a:lstStyle/>
          <a:p>
            <a:pPr marL="342900" indent="-342900" eaLnBrk="0" hangingPunct="0">
              <a:spcBef>
                <a:spcPct val="20000"/>
              </a:spcBef>
              <a:buFont typeface="Arial" pitchFamily="34" charset="0"/>
              <a:buChar char="•"/>
            </a:pPr>
            <a:r>
              <a:rPr lang="zh-CN" altLang="en-US" sz="3600" b="1" dirty="0" smtClean="0">
                <a:latin typeface="楷体_GB2312" pitchFamily="49" charset="-122"/>
                <a:ea typeface="楷体_GB2312" pitchFamily="49" charset="-122"/>
              </a:rPr>
              <a:t>数学（宋仲良</a:t>
            </a:r>
            <a:r>
              <a:rPr lang="en-US" sz="3600" b="1" dirty="0" smtClean="0">
                <a:latin typeface="楷体_GB2312" pitchFamily="49" charset="-122"/>
                <a:ea typeface="楷体_GB2312" pitchFamily="49" charset="-122"/>
              </a:rPr>
              <a:t>）：13550897665</a:t>
            </a:r>
            <a:endParaRPr lang="zh-CN" altLang="en-US" sz="3600" b="1" dirty="0">
              <a:latin typeface="楷体_GB2312" pitchFamily="49" charset="-122"/>
              <a:ea typeface="楷体_GB2312" pitchFamily="49" charset="-122"/>
            </a:endParaRPr>
          </a:p>
          <a:p>
            <a:pPr marL="342900" indent="-342900" eaLnBrk="0" hangingPunct="0">
              <a:spcBef>
                <a:spcPct val="20000"/>
              </a:spcBef>
              <a:buFont typeface="Arial" pitchFamily="34" charset="0"/>
              <a:buChar char="•"/>
            </a:pPr>
            <a:r>
              <a:rPr lang="zh-CN" altLang="en-US" sz="3600" b="1" dirty="0">
                <a:solidFill>
                  <a:srgbClr val="0000CC"/>
                </a:solidFill>
                <a:latin typeface="楷体_GB2312" pitchFamily="49" charset="-122"/>
                <a:ea typeface="楷体_GB2312" pitchFamily="49" charset="-122"/>
              </a:rPr>
              <a:t>语文</a:t>
            </a:r>
            <a:r>
              <a:rPr lang="zh-CN" altLang="en-US" sz="3600" b="1" dirty="0" smtClean="0">
                <a:solidFill>
                  <a:srgbClr val="0000CC"/>
                </a:solidFill>
                <a:latin typeface="楷体_GB2312" pitchFamily="49" charset="-122"/>
                <a:ea typeface="楷体_GB2312" pitchFamily="49" charset="-122"/>
              </a:rPr>
              <a:t>（候文芳</a:t>
            </a:r>
            <a:r>
              <a:rPr lang="en-US" sz="3600" b="1" dirty="0" smtClean="0">
                <a:solidFill>
                  <a:srgbClr val="0000CC"/>
                </a:solidFill>
                <a:latin typeface="楷体_GB2312" pitchFamily="49" charset="-122"/>
                <a:ea typeface="楷体_GB2312" pitchFamily="49" charset="-122"/>
              </a:rPr>
              <a:t>）：15283007252</a:t>
            </a:r>
            <a:endParaRPr lang="zh-CN" altLang="en-US" sz="3600" b="1" dirty="0">
              <a:solidFill>
                <a:srgbClr val="0000CC"/>
              </a:solidFill>
              <a:latin typeface="楷体_GB2312" pitchFamily="49" charset="-122"/>
              <a:ea typeface="楷体_GB2312" pitchFamily="49" charset="-122"/>
            </a:endParaRPr>
          </a:p>
          <a:p>
            <a:pPr marL="342900" indent="-342900" eaLnBrk="0" hangingPunct="0">
              <a:spcBef>
                <a:spcPct val="20000"/>
              </a:spcBef>
              <a:buFont typeface="Arial" pitchFamily="34" charset="0"/>
              <a:buChar char="•"/>
            </a:pPr>
            <a:r>
              <a:rPr lang="zh-CN" altLang="en-US" sz="3600" b="1" dirty="0">
                <a:latin typeface="楷体_GB2312" pitchFamily="49" charset="-122"/>
                <a:ea typeface="楷体_GB2312" pitchFamily="49" charset="-122"/>
              </a:rPr>
              <a:t>英语</a:t>
            </a:r>
            <a:r>
              <a:rPr lang="zh-CN" altLang="en-US" sz="3600" b="1" dirty="0" smtClean="0">
                <a:latin typeface="楷体_GB2312" pitchFamily="49" charset="-122"/>
                <a:ea typeface="楷体_GB2312" pitchFamily="49" charset="-122"/>
              </a:rPr>
              <a:t>（李华英</a:t>
            </a:r>
            <a:r>
              <a:rPr lang="en-US" sz="3600" b="1" dirty="0" smtClean="0">
                <a:latin typeface="楷体_GB2312" pitchFamily="49" charset="-122"/>
                <a:ea typeface="楷体_GB2312" pitchFamily="49" charset="-122"/>
              </a:rPr>
              <a:t>）：15196091061</a:t>
            </a:r>
            <a:endParaRPr lang="zh-CN" altLang="en-US" sz="3600" b="1" dirty="0">
              <a:latin typeface="楷体_GB2312" pitchFamily="49" charset="-122"/>
              <a:ea typeface="楷体_GB2312" pitchFamily="49" charset="-122"/>
            </a:endParaRPr>
          </a:p>
          <a:p>
            <a:pPr marL="342900" indent="-342900" eaLnBrk="0" hangingPunct="0">
              <a:spcBef>
                <a:spcPct val="20000"/>
              </a:spcBef>
              <a:buFont typeface="Arial" pitchFamily="34" charset="0"/>
              <a:buChar char="•"/>
            </a:pPr>
            <a:r>
              <a:rPr lang="zh-CN" altLang="en-US" sz="3600" b="1" dirty="0">
                <a:solidFill>
                  <a:srgbClr val="0000CC"/>
                </a:solidFill>
                <a:latin typeface="楷体_GB2312" pitchFamily="49" charset="-122"/>
                <a:ea typeface="楷体_GB2312" pitchFamily="49" charset="-122"/>
              </a:rPr>
              <a:t>政治</a:t>
            </a:r>
            <a:r>
              <a:rPr lang="zh-CN" altLang="en-US" sz="3600" b="1" dirty="0" smtClean="0">
                <a:solidFill>
                  <a:srgbClr val="0000CC"/>
                </a:solidFill>
                <a:latin typeface="楷体_GB2312" pitchFamily="49" charset="-122"/>
                <a:ea typeface="楷体_GB2312" pitchFamily="49" charset="-122"/>
              </a:rPr>
              <a:t>（卢静媛</a:t>
            </a:r>
            <a:r>
              <a:rPr lang="en-US" sz="3600" b="1" dirty="0" smtClean="0">
                <a:solidFill>
                  <a:srgbClr val="0000CC"/>
                </a:solidFill>
                <a:latin typeface="楷体_GB2312" pitchFamily="49" charset="-122"/>
                <a:ea typeface="楷体_GB2312" pitchFamily="49" charset="-122"/>
              </a:rPr>
              <a:t>）：18715712397</a:t>
            </a:r>
            <a:endParaRPr lang="zh-CN" altLang="en-US" sz="3600" b="1" dirty="0">
              <a:solidFill>
                <a:srgbClr val="0000CC"/>
              </a:solidFill>
              <a:latin typeface="楷体_GB2312" pitchFamily="49" charset="-122"/>
              <a:ea typeface="楷体_GB2312" pitchFamily="49" charset="-122"/>
            </a:endParaRPr>
          </a:p>
          <a:p>
            <a:pPr marL="342900" indent="-342900" eaLnBrk="0" hangingPunct="0">
              <a:spcBef>
                <a:spcPct val="20000"/>
              </a:spcBef>
              <a:buFont typeface="Arial" pitchFamily="34" charset="0"/>
              <a:buChar char="•"/>
            </a:pPr>
            <a:r>
              <a:rPr lang="zh-CN" altLang="en-US" sz="3600" b="1" dirty="0" smtClean="0">
                <a:latin typeface="楷体_GB2312" pitchFamily="49" charset="-122"/>
                <a:ea typeface="楷体_GB2312" pitchFamily="49" charset="-122"/>
              </a:rPr>
              <a:t>历史（周宗义</a:t>
            </a:r>
            <a:r>
              <a:rPr lang="en-US" sz="3600" b="1" dirty="0" smtClean="0">
                <a:latin typeface="楷体_GB2312" pitchFamily="49" charset="-122"/>
                <a:ea typeface="楷体_GB2312" pitchFamily="49" charset="-122"/>
              </a:rPr>
              <a:t>）：18982723104</a:t>
            </a:r>
            <a:endParaRPr lang="zh-CN" altLang="en-US" sz="3600" b="1" dirty="0">
              <a:latin typeface="楷体_GB2312" pitchFamily="49" charset="-122"/>
              <a:ea typeface="楷体_GB2312" pitchFamily="49" charset="-122"/>
            </a:endParaRPr>
          </a:p>
          <a:p>
            <a:pPr marL="342900" indent="-342900" eaLnBrk="0" hangingPunct="0">
              <a:spcBef>
                <a:spcPct val="20000"/>
              </a:spcBef>
              <a:buFont typeface="Arial" pitchFamily="34" charset="0"/>
              <a:buChar char="•"/>
            </a:pPr>
            <a:r>
              <a:rPr lang="zh-CN" altLang="en-US" sz="3600" b="1" dirty="0">
                <a:solidFill>
                  <a:srgbClr val="0000CC"/>
                </a:solidFill>
                <a:latin typeface="楷体_GB2312" pitchFamily="49" charset="-122"/>
                <a:ea typeface="楷体_GB2312" pitchFamily="49" charset="-122"/>
              </a:rPr>
              <a:t>地理</a:t>
            </a:r>
            <a:r>
              <a:rPr lang="zh-CN" altLang="en-US" sz="3600" b="1" dirty="0" smtClean="0">
                <a:solidFill>
                  <a:srgbClr val="0000CC"/>
                </a:solidFill>
                <a:latin typeface="楷体_GB2312" pitchFamily="49" charset="-122"/>
                <a:ea typeface="楷体_GB2312" pitchFamily="49" charset="-122"/>
              </a:rPr>
              <a:t>（雷明巧）:  </a:t>
            </a:r>
            <a:r>
              <a:rPr lang="en-US" altLang="zh-CN" sz="3600" b="1" dirty="0" smtClean="0">
                <a:solidFill>
                  <a:srgbClr val="0000CC"/>
                </a:solidFill>
                <a:latin typeface="楷体_GB2312" pitchFamily="49" charset="-122"/>
                <a:ea typeface="楷体_GB2312" pitchFamily="49" charset="-122"/>
              </a:rPr>
              <a:t>18383031812</a:t>
            </a:r>
            <a:endParaRPr lang="zh-CN" altLang="en-US" sz="3600" b="1" dirty="0">
              <a:solidFill>
                <a:srgbClr val="0000CC"/>
              </a:solidFill>
              <a:latin typeface="楷体_GB2312" pitchFamily="49" charset="-122"/>
              <a:ea typeface="楷体_GB2312" pitchFamily="49" charset="-122"/>
            </a:endParaRPr>
          </a:p>
          <a:p>
            <a:pPr marL="342900" indent="-342900" eaLnBrk="0" hangingPunct="0">
              <a:spcBef>
                <a:spcPct val="20000"/>
              </a:spcBef>
              <a:buFont typeface="Arial" pitchFamily="34" charset="0"/>
              <a:buChar char="•"/>
            </a:pPr>
            <a:r>
              <a:rPr lang="zh-CN" altLang="en-US" sz="3600" b="1" dirty="0">
                <a:latin typeface="楷体_GB2312" pitchFamily="49" charset="-122"/>
                <a:ea typeface="楷体_GB2312" pitchFamily="49" charset="-122"/>
              </a:rPr>
              <a:t>生物</a:t>
            </a:r>
            <a:r>
              <a:rPr lang="zh-CN" altLang="en-US" sz="3600" b="1" dirty="0" smtClean="0">
                <a:latin typeface="楷体_GB2312" pitchFamily="49" charset="-122"/>
                <a:ea typeface="楷体_GB2312" pitchFamily="49" charset="-122"/>
              </a:rPr>
              <a:t>（刘文钊</a:t>
            </a:r>
            <a:r>
              <a:rPr lang="en-US" sz="3600" b="1" dirty="0" smtClean="0">
                <a:latin typeface="楷体_GB2312" pitchFamily="49" charset="-122"/>
                <a:ea typeface="楷体_GB2312" pitchFamily="49" charset="-122"/>
              </a:rPr>
              <a:t>）：18783024583</a:t>
            </a:r>
            <a:endParaRPr lang="zh-CN" altLang="en-US" sz="3600" b="1" dirty="0">
              <a:solidFill>
                <a:srgbClr val="0000CC"/>
              </a:solidFill>
              <a:latin typeface="楷体_GB2312" pitchFamily="49" charset="-122"/>
              <a:ea typeface="楷体_GB2312" pitchFamily="49" charset="-122"/>
              <a:sym typeface="Arial" pitchFamily="34" charset="0"/>
            </a:endParaRPr>
          </a:p>
        </p:txBody>
      </p:sp>
    </p:spTree>
  </p:cSld>
  <p:clrMapOvr>
    <a:masterClrMapping/>
  </p:clrMapOvr>
  <p:transition spd="med">
    <p:randomBar dir="ver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0570"/>
          <p:cNvPicPr>
            <a:picLocks noChangeAspect="1" noChangeArrowheads="1"/>
          </p:cNvPicPr>
          <p:nvPr/>
        </p:nvPicPr>
        <p:blipFill>
          <a:blip r:embed="rId3"/>
          <a:srcRect/>
          <a:stretch>
            <a:fillRect/>
          </a:stretch>
        </p:blipFill>
        <p:spPr bwMode="auto">
          <a:xfrm>
            <a:off x="0" y="155575"/>
            <a:ext cx="9144000" cy="6702425"/>
          </a:xfrm>
          <a:prstGeom prst="rect">
            <a:avLst/>
          </a:prstGeom>
          <a:noFill/>
          <a:ln w="9525">
            <a:noFill/>
            <a:miter lim="800000"/>
            <a:headEnd/>
            <a:tailEnd/>
          </a:ln>
        </p:spPr>
      </p:pic>
      <p:sp>
        <p:nvSpPr>
          <p:cNvPr id="45059" name="Text Box 3"/>
          <p:cNvSpPr txBox="1">
            <a:spLocks noChangeArrowheads="1"/>
          </p:cNvSpPr>
          <p:nvPr/>
        </p:nvSpPr>
        <p:spPr bwMode="auto">
          <a:xfrm>
            <a:off x="323850" y="333375"/>
            <a:ext cx="8185150" cy="2105025"/>
          </a:xfrm>
          <a:prstGeom prst="rect">
            <a:avLst/>
          </a:prstGeom>
          <a:noFill/>
          <a:ln w="9525">
            <a:noFill/>
            <a:miter lim="800000"/>
            <a:headEnd/>
            <a:tailEnd/>
          </a:ln>
        </p:spPr>
        <p:txBody>
          <a:bodyPr>
            <a:spAutoFit/>
          </a:bodyPr>
          <a:lstStyle/>
          <a:p>
            <a:pPr algn="ctr"/>
            <a:r>
              <a:rPr kumimoji="1" lang="zh-CN" altLang="en-US" sz="6600" b="1">
                <a:solidFill>
                  <a:srgbClr val="660066"/>
                </a:solidFill>
                <a:latin typeface="Verdana" pitchFamily="34" charset="0"/>
                <a:ea typeface="华文彩云" pitchFamily="2" charset="-122"/>
              </a:rPr>
              <a:t>真诚期待与您的合作</a:t>
            </a:r>
          </a:p>
          <a:p>
            <a:endParaRPr kumimoji="1" lang="zh-CN" altLang="en-US" sz="6600">
              <a:solidFill>
                <a:srgbClr val="660066"/>
              </a:solidFill>
              <a:latin typeface="Verdana" pitchFamily="34" charset="0"/>
              <a:ea typeface="华文彩云" pitchFamily="2" charset="-122"/>
            </a:endParaRPr>
          </a:p>
        </p:txBody>
      </p:sp>
      <p:sp>
        <p:nvSpPr>
          <p:cNvPr id="165892" name="Text Box 4"/>
          <p:cNvSpPr txBox="1">
            <a:spLocks noChangeArrowheads="1"/>
          </p:cNvSpPr>
          <p:nvPr/>
        </p:nvSpPr>
        <p:spPr bwMode="auto">
          <a:xfrm>
            <a:off x="1331913" y="2492375"/>
            <a:ext cx="7508875" cy="1555750"/>
          </a:xfrm>
          <a:prstGeom prst="rect">
            <a:avLst/>
          </a:prstGeom>
          <a:noFill/>
          <a:ln w="9525">
            <a:noFill/>
            <a:miter lim="800000"/>
            <a:headEnd/>
            <a:tailEnd/>
          </a:ln>
          <a:effectLst/>
        </p:spPr>
        <p:txBody>
          <a:bodyPr>
            <a:spAutoFit/>
          </a:bodyPr>
          <a:lstStyle/>
          <a:p>
            <a:pPr>
              <a:defRPr/>
            </a:pPr>
            <a:r>
              <a:rPr kumimoji="1" lang="zh-CN" altLang="en-US" sz="9600" b="1">
                <a:solidFill>
                  <a:srgbClr val="3333FF"/>
                </a:solidFill>
                <a:effectLst>
                  <a:outerShdw blurRad="38100" dist="38100" dir="2700000" algn="tl">
                    <a:srgbClr val="C0C0C0"/>
                  </a:outerShdw>
                </a:effectLst>
                <a:latin typeface="Verdana" pitchFamily="34" charset="0"/>
                <a:ea typeface="华文隶书" pitchFamily="2" charset="-122"/>
              </a:rPr>
              <a:t>常过来看看！</a:t>
            </a:r>
          </a:p>
        </p:txBody>
      </p:sp>
      <p:sp>
        <p:nvSpPr>
          <p:cNvPr id="45061" name="Text Box 5"/>
          <p:cNvSpPr txBox="1">
            <a:spLocks noChangeArrowheads="1"/>
          </p:cNvSpPr>
          <p:nvPr/>
        </p:nvSpPr>
        <p:spPr bwMode="auto">
          <a:xfrm>
            <a:off x="468313" y="1773238"/>
            <a:ext cx="3216275" cy="1006475"/>
          </a:xfrm>
          <a:prstGeom prst="rect">
            <a:avLst/>
          </a:prstGeom>
          <a:noFill/>
          <a:ln w="9525">
            <a:noFill/>
            <a:miter lim="800000"/>
            <a:headEnd/>
            <a:tailEnd/>
          </a:ln>
        </p:spPr>
        <p:txBody>
          <a:bodyPr>
            <a:spAutoFit/>
          </a:bodyPr>
          <a:lstStyle/>
          <a:p>
            <a:r>
              <a:rPr kumimoji="1" lang="zh-CN" altLang="en-US" sz="6000" b="1">
                <a:solidFill>
                  <a:srgbClr val="CC0099"/>
                </a:solidFill>
                <a:ea typeface="华文新魏" pitchFamily="2" charset="-122"/>
              </a:rPr>
              <a:t>别忘了</a:t>
            </a:r>
          </a:p>
        </p:txBody>
      </p:sp>
      <p:sp>
        <p:nvSpPr>
          <p:cNvPr id="45062" name="Rectangle 6"/>
          <p:cNvSpPr>
            <a:spLocks noChangeArrowheads="1"/>
          </p:cNvSpPr>
          <p:nvPr/>
        </p:nvSpPr>
        <p:spPr bwMode="auto">
          <a:xfrm>
            <a:off x="2051050" y="3933825"/>
            <a:ext cx="5832475" cy="2559050"/>
          </a:xfrm>
          <a:prstGeom prst="rect">
            <a:avLst/>
          </a:prstGeom>
          <a:noFill/>
          <a:ln w="9525" algn="ctr">
            <a:noFill/>
            <a:miter lim="800000"/>
            <a:headEnd/>
            <a:tailEnd/>
          </a:ln>
        </p:spPr>
        <p:txBody>
          <a:bodyPr>
            <a:spAutoFit/>
          </a:bodyPr>
          <a:lstStyle/>
          <a:p>
            <a:pPr algn="ctr"/>
            <a:r>
              <a:rPr kumimoji="1" lang="zh-CN" altLang="en-US" sz="5400" b="1">
                <a:solidFill>
                  <a:srgbClr val="FF0066"/>
                </a:solidFill>
                <a:latin typeface="Arial" charset="0"/>
                <a:ea typeface="华文行楷" pitchFamily="2" charset="-122"/>
              </a:rPr>
              <a:t>祝</a:t>
            </a:r>
            <a:r>
              <a:rPr kumimoji="1" lang="en-US" altLang="zh-CN" sz="5400" b="1">
                <a:latin typeface="Arial" charset="0"/>
                <a:ea typeface="华文行楷" pitchFamily="2" charset="-122"/>
              </a:rPr>
              <a:t>:</a:t>
            </a:r>
            <a:r>
              <a:rPr kumimoji="1" lang="zh-CN" altLang="en-US" sz="5400" b="1">
                <a:latin typeface="Arial" charset="0"/>
                <a:ea typeface="华文行楷" pitchFamily="2" charset="-122"/>
              </a:rPr>
              <a:t>各位家长</a:t>
            </a:r>
          </a:p>
          <a:p>
            <a:pPr algn="ctr"/>
            <a:r>
              <a:rPr kumimoji="1" lang="zh-CN" altLang="en-US" sz="5400" b="1">
                <a:solidFill>
                  <a:srgbClr val="FF0000"/>
                </a:solidFill>
                <a:latin typeface="Arial" charset="0"/>
                <a:ea typeface="华文行楷" pitchFamily="2" charset="-122"/>
              </a:rPr>
              <a:t>家庭幸福</a:t>
            </a:r>
            <a:r>
              <a:rPr kumimoji="1" lang="en-US" altLang="zh-CN" sz="5400" b="1">
                <a:solidFill>
                  <a:srgbClr val="FF0000"/>
                </a:solidFill>
                <a:latin typeface="Arial" charset="0"/>
                <a:ea typeface="华文行楷" pitchFamily="2" charset="-122"/>
              </a:rPr>
              <a:t>!</a:t>
            </a:r>
          </a:p>
          <a:p>
            <a:pPr algn="ctr"/>
            <a:r>
              <a:rPr kumimoji="1" lang="en-US" altLang="zh-CN" sz="5400" b="1">
                <a:solidFill>
                  <a:srgbClr val="FF0000"/>
                </a:solidFill>
                <a:latin typeface="Arial" charset="0"/>
                <a:ea typeface="华文行楷" pitchFamily="2" charset="-122"/>
              </a:rPr>
              <a:t>              </a:t>
            </a:r>
            <a:r>
              <a:rPr kumimoji="1" lang="zh-CN" altLang="en-US" sz="5400" b="1">
                <a:solidFill>
                  <a:srgbClr val="FF0000"/>
                </a:solidFill>
                <a:latin typeface="Arial" charset="0"/>
                <a:ea typeface="华文行楷" pitchFamily="2" charset="-122"/>
              </a:rPr>
              <a:t>事业兴旺</a:t>
            </a:r>
            <a:r>
              <a:rPr kumimoji="1" lang="en-US" altLang="zh-CN" sz="5400" b="1">
                <a:solidFill>
                  <a:srgbClr val="FF0000"/>
                </a:solidFill>
                <a:latin typeface="Arial" charset="0"/>
                <a:ea typeface="华文行楷" pitchFamily="2" charset="-122"/>
              </a:rPr>
              <a:t>!</a:t>
            </a:r>
          </a:p>
        </p:txBody>
      </p:sp>
      <p:pic>
        <p:nvPicPr>
          <p:cNvPr id="7" name="懂你.mp3">
            <a:hlinkClick r:id="" action="ppaction://media"/>
          </p:cNvPr>
          <p:cNvPicPr>
            <a:picLocks noRot="1" noChangeAspect="1"/>
          </p:cNvPicPr>
          <p:nvPr>
            <a:audioFile r:link="rId1"/>
          </p:nvPr>
        </p:nvPicPr>
        <p:blipFill>
          <a:blip r:embed="rId4"/>
          <a:srcRect/>
          <a:stretch>
            <a:fillRect/>
          </a:stretch>
        </p:blipFill>
        <p:spPr bwMode="auto">
          <a:xfrm>
            <a:off x="7286625" y="3357563"/>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176"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618</TotalTime>
  <Words>2741</Words>
  <Application>Microsoft Office PowerPoint</Application>
  <PresentationFormat>全屏显示(4:3)</PresentationFormat>
  <Paragraphs>188</Paragraphs>
  <Slides>51</Slides>
  <Notes>0</Notes>
  <HiddenSlides>0</HiddenSlides>
  <MMClips>1</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半期总结</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思想品德教师——卢静媛</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2015年中考分数设置</vt:lpstr>
      <vt:lpstr>平时家长应注意的问题</vt:lpstr>
      <vt:lpstr>幻灯片 41</vt:lpstr>
      <vt:lpstr>家长下一步怎么做？</vt:lpstr>
      <vt:lpstr>家长下一步怎么做？</vt:lpstr>
      <vt:lpstr>如何做合格家长：</vt:lpstr>
      <vt:lpstr>幻灯片 45</vt:lpstr>
      <vt:lpstr>幻灯片 46</vt:lpstr>
      <vt:lpstr>幻灯片 47</vt:lpstr>
      <vt:lpstr>家庭教育六句优秀浓缩 </vt:lpstr>
      <vt:lpstr>幻灯片 49</vt:lpstr>
      <vt:lpstr>幻灯片 50</vt:lpstr>
      <vt:lpstr>幻灯片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dc:creator>
  <cp:lastModifiedBy>admin</cp:lastModifiedBy>
  <cp:revision>49</cp:revision>
  <dcterms:created xsi:type="dcterms:W3CDTF">2015-11-16T13:32:47Z</dcterms:created>
  <dcterms:modified xsi:type="dcterms:W3CDTF">2015-11-20T00:20:18Z</dcterms:modified>
</cp:coreProperties>
</file>